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66C1C9-A408-BF11-D2C2-88D60445B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46877D6-E2C3-D5CE-F5A9-B5F401740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FD2BEC-46A5-1B54-601B-8F100736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C8871A-695F-2F31-C93A-43BE78FA0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205C54-3C45-C3B2-2669-D2812973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69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EEC74-EA4E-7707-AC5E-AF161840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686CD0-B970-B4C6-7DD0-AB8BC7386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4AA41C-39DD-33C2-12FA-7F2373AC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CA34B7-0CBF-12EC-8F7A-7FB22E3D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8F3D1A-8AF8-E0E5-1BEB-94AA01BA5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6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01981DA-56CA-2B9E-39A2-150820E718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DD2133-9BBF-800B-5604-6E9570C03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58717F-A381-3C51-D1BD-B203C28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1A7C5A-403B-951C-049E-F15CF523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6124F8-568D-EA25-79A5-527E80649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A4172-61DE-94D3-CB89-211950A64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1D3F08-C78A-7E5A-11C7-C1EAAFE68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C6FCC-48A6-DEDB-3460-99B4803F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919A4B-92FA-D80B-8505-C17ECFF3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E2746-BD1D-F872-D9B8-8EB60580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49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A5891B-1B1A-1CF7-F385-B24108FEE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2A3D1E-B3D2-A48D-BD7D-207500D1C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9C5668-9360-F09F-B942-D000DD15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DA77B0-8EFD-01A5-4141-A368FDDE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61EEA1-E7E2-1ABA-09A5-6C86DF81B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9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4286A8-CBCB-8522-1E94-8A02890B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7A1F84-D07F-65F8-FD4A-6B80DAC4E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1D8DF5-B201-5920-59F9-C28E3A120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DC2A26-CE61-B0AF-FC3F-BF3EF347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1735FC-2F41-E0C1-5A35-11635F72B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05D045-F34B-7CF1-82EC-27F8A8AE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37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E0882-6F23-7B1A-02FF-99DD4E853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9C0BE3-43BC-6986-9472-BF0AA5D8C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EC013F-1B61-EBFA-6B90-980FD7529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C7EAAE-DBFE-373A-F8F0-8721DDA59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E1E8E84-8C42-97D3-0DBF-3A8603C1E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0FDA90C-FEB6-212B-9388-60F29EA2F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6271A5-1F35-6BAC-99FB-77EC35BE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72CA71-D953-3D7C-D25A-88A65908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06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FB4DC-45BC-6F4C-5F6A-E150D488C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2B9320-8616-E451-3D6E-64035231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A2AD91-691D-94B0-79B5-A56688BEF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BBA51F-A999-42B2-D41C-17A45311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2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A3350F2-7B0F-305F-E2BD-15D5797CA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63F1DC-8AEC-CDF7-F919-160F99D0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658326-E86B-5B49-8590-6F108752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4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01C122-6E0F-B65B-E20C-CC2C05E83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305717-AF47-0DDA-58DA-438B567B2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C1A523-51B8-8275-DD06-F27AAF8B4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E57B90-E923-0FC5-12A2-0FF57C8E4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9B5A83-037B-CFE7-D0C4-27AC3286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5AAA07-D8DC-1722-5582-70BD497E2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98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9A816-1959-5BBF-23C6-87A330A0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CD0CF1-C5BA-3120-0163-E65EF5D3F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63FF61-359A-BF4E-6839-CCDA318C5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86C19C-2563-AC1D-12FE-D174BC01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8B6F95-5390-DC49-E15D-E4EAF13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E4F136-CC42-CE29-7B3D-B4ACA2C46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21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0E0F49-9FC8-A746-3489-EB76364F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33B2B-0BB1-E09E-9704-032D47C0A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82C7E4-BC3A-A6BC-00DD-79E3697F5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28DD0C-B592-4723-B1E0-9F6A3197D6F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DA7828-161C-45FE-AB72-B75AFE4A9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CBBC8E-6436-0F38-C487-0F43EFDF3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02A59A-25E8-4AA2-9489-865732792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75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275550EC-AD5C-7A84-1FB1-57E948EC35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8FAFC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80725AB-6918-BFDF-EB37-89548746151D}"/>
              </a:ext>
            </a:extLst>
          </p:cNvPr>
          <p:cNvSpPr txBox="1"/>
          <p:nvPr/>
        </p:nvSpPr>
        <p:spPr>
          <a:xfrm>
            <a:off x="289560" y="259080"/>
            <a:ext cx="5287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2000" b="1" spc="0" baseline="0" dirty="0">
                <a:ln/>
                <a:gradFill>
                  <a:gsLst>
                    <a:gs pos="0">
                      <a:srgbClr val="1E40AF"/>
                    </a:gs>
                    <a:gs pos="50000">
                      <a:srgbClr val="2151CD"/>
                    </a:gs>
                    <a:gs pos="100000">
                      <a:srgbClr val="2563EB"/>
                    </a:gs>
                  </a:gsLst>
                  <a:lin ang="0" scaled="1"/>
                </a:gradFill>
                <a:latin typeface="BIZ UDPゴシック" panose="020B0400000000000000" pitchFamily="50" charset="-128"/>
                <a:ea typeface="BIZ UDPゴシック" panose="020B0400000000000000" pitchFamily="50" charset="-128"/>
                <a:sym typeface="ＭＳ ゴシック"/>
                <a:rtl val="0"/>
              </a:rPr>
              <a:t>子どもの体力向上：現状分析と優先アクション</a:t>
            </a:r>
          </a:p>
        </p:txBody>
      </p:sp>
      <p:grpSp>
        <p:nvGrpSpPr>
          <p:cNvPr id="12" name="グラフィックス 4">
            <a:extLst>
              <a:ext uri="{FF2B5EF4-FFF2-40B4-BE49-F238E27FC236}">
                <a16:creationId xmlns:a16="http://schemas.microsoft.com/office/drawing/2014/main" id="{3DCFA61F-7746-C85E-B5B3-B0D2CE77697F}"/>
              </a:ext>
            </a:extLst>
          </p:cNvPr>
          <p:cNvGrpSpPr/>
          <p:nvPr/>
        </p:nvGrpSpPr>
        <p:grpSpPr>
          <a:xfrm>
            <a:off x="381000" y="762000"/>
            <a:ext cx="3619500" cy="1524000"/>
            <a:chOff x="381000" y="762000"/>
            <a:chExt cx="3619500" cy="1524000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704A7751-3314-ABB3-6422-57E5C0AD73B0}"/>
                </a:ext>
              </a:extLst>
            </p:cNvPr>
            <p:cNvSpPr/>
            <p:nvPr/>
          </p:nvSpPr>
          <p:spPr>
            <a:xfrm>
              <a:off x="381000" y="762000"/>
              <a:ext cx="3619500" cy="1524000"/>
            </a:xfrm>
            <a:custGeom>
              <a:avLst/>
              <a:gdLst>
                <a:gd name="connsiteX0" fmla="*/ 3505200 w 3619500"/>
                <a:gd name="connsiteY0" fmla="*/ 0 h 1524000"/>
                <a:gd name="connsiteX1" fmla="*/ 3619500 w 3619500"/>
                <a:gd name="connsiteY1" fmla="*/ 0 h 1524000"/>
                <a:gd name="connsiteX2" fmla="*/ 3619500 w 3619500"/>
                <a:gd name="connsiteY2" fmla="*/ 1524000 h 1524000"/>
                <a:gd name="connsiteX3" fmla="*/ 3505200 w 3619500"/>
                <a:gd name="connsiteY3" fmla="*/ 1524000 h 1524000"/>
                <a:gd name="connsiteX4" fmla="*/ 114300 w 3619500"/>
                <a:gd name="connsiteY4" fmla="*/ 1524000 h 1524000"/>
                <a:gd name="connsiteX5" fmla="*/ 0 w 3619500"/>
                <a:gd name="connsiteY5" fmla="*/ 1524000 h 1524000"/>
                <a:gd name="connsiteX6" fmla="*/ 0 w 3619500"/>
                <a:gd name="connsiteY6" fmla="*/ 0 h 1524000"/>
                <a:gd name="connsiteX7" fmla="*/ 114300 w 3619500"/>
                <a:gd name="connsiteY7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500" h="1524000">
                  <a:moveTo>
                    <a:pt x="3505200" y="0"/>
                  </a:moveTo>
                  <a:cubicBezTo>
                    <a:pt x="3568326" y="0"/>
                    <a:pt x="3619500" y="0"/>
                    <a:pt x="3619500" y="0"/>
                  </a:cubicBezTo>
                  <a:lnTo>
                    <a:pt x="3619500" y="1524000"/>
                  </a:lnTo>
                  <a:cubicBezTo>
                    <a:pt x="3619500" y="1524000"/>
                    <a:pt x="3568326" y="1524000"/>
                    <a:pt x="3505200" y="1524000"/>
                  </a:cubicBezTo>
                  <a:lnTo>
                    <a:pt x="114300" y="1524000"/>
                  </a:lnTo>
                  <a:cubicBezTo>
                    <a:pt x="51174" y="1524000"/>
                    <a:pt x="0" y="1524000"/>
                    <a:pt x="0" y="152400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DDE14D2-9EF4-22B0-2B93-E056253F3D42}"/>
                </a:ext>
              </a:extLst>
            </p:cNvPr>
            <p:cNvSpPr txBox="1"/>
            <p:nvPr/>
          </p:nvSpPr>
          <p:spPr>
            <a:xfrm>
              <a:off x="480060" y="821055"/>
              <a:ext cx="20168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⚡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エグゼクティブサマリー</a:t>
              </a: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A3F367A1-B023-2135-9297-E5B832846825}"/>
                </a:ext>
              </a:extLst>
            </p:cNvPr>
            <p:cNvSpPr/>
            <p:nvPr/>
          </p:nvSpPr>
          <p:spPr>
            <a:xfrm>
              <a:off x="571500" y="1143000"/>
              <a:ext cx="2857500" cy="9525"/>
            </a:xfrm>
            <a:custGeom>
              <a:avLst/>
              <a:gdLst>
                <a:gd name="connsiteX0" fmla="*/ 0 w 2857500"/>
                <a:gd name="connsiteY0" fmla="*/ 0 h 9525"/>
                <a:gd name="connsiteX1" fmla="*/ 2857500 w 28575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00" h="9525">
                  <a:moveTo>
                    <a:pt x="0" y="0"/>
                  </a:moveTo>
                  <a:lnTo>
                    <a:pt x="28575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737CA0C-889A-D521-09ED-F4DEE2861659}"/>
                </a:ext>
              </a:extLst>
            </p:cNvPr>
            <p:cNvSpPr txBox="1"/>
            <p:nvPr/>
          </p:nvSpPr>
          <p:spPr>
            <a:xfrm>
              <a:off x="480060" y="1221105"/>
              <a:ext cx="342433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子どもの体力低下は</a:t>
              </a:r>
              <a:r>
                <a:rPr lang="ja-JP" altLang="en-US" sz="1000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都市部で顕著な社会問題</a:t>
              </a:r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であり、特に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0CC109E-6EE1-ECF6-8679-A8D7CA7D003D}"/>
                </a:ext>
              </a:extLst>
            </p:cNvPr>
            <p:cNvSpPr txBox="1"/>
            <p:nvPr/>
          </p:nvSpPr>
          <p:spPr>
            <a:xfrm>
              <a:off x="480060" y="1459230"/>
              <a:ext cx="32752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中学校女子・小学校女子の運動習慣形成が最重要課題。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92F8F79-85B0-83B0-3908-2F4B4A617D7D}"/>
                </a:ext>
              </a:extLst>
            </p:cNvPr>
            <p:cNvSpPr txBox="1"/>
            <p:nvPr/>
          </p:nvSpPr>
          <p:spPr>
            <a:xfrm>
              <a:off x="480060" y="1697355"/>
              <a:ext cx="345639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体育授業の質向上と日常的な運動機会創出が最優先施策。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09C79DB-BE00-8872-9D6E-E7046CEB1914}"/>
                </a:ext>
              </a:extLst>
            </p:cNvPr>
            <p:cNvSpPr txBox="1"/>
            <p:nvPr/>
          </p:nvSpPr>
          <p:spPr>
            <a:xfrm>
              <a:off x="480060" y="1935480"/>
              <a:ext cx="295305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スクリーンタイム増加と地域差が深刻な阻害要因。</a:t>
              </a:r>
            </a:p>
          </p:txBody>
        </p:sp>
      </p:grpSp>
      <p:grpSp>
        <p:nvGrpSpPr>
          <p:cNvPr id="20" name="グラフィックス 4">
            <a:extLst>
              <a:ext uri="{FF2B5EF4-FFF2-40B4-BE49-F238E27FC236}">
                <a16:creationId xmlns:a16="http://schemas.microsoft.com/office/drawing/2014/main" id="{D3F6ACDE-52B3-7440-B7F3-245177C88F30}"/>
              </a:ext>
            </a:extLst>
          </p:cNvPr>
          <p:cNvGrpSpPr/>
          <p:nvPr/>
        </p:nvGrpSpPr>
        <p:grpSpPr>
          <a:xfrm>
            <a:off x="4191000" y="762000"/>
            <a:ext cx="7620000" cy="952500"/>
            <a:chOff x="4191000" y="762000"/>
            <a:chExt cx="7620000" cy="952500"/>
          </a:xfrm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8BA26C2E-CF32-E289-E687-E20D0EFB39A8}"/>
                </a:ext>
              </a:extLst>
            </p:cNvPr>
            <p:cNvSpPr/>
            <p:nvPr/>
          </p:nvSpPr>
          <p:spPr>
            <a:xfrm>
              <a:off x="4191000" y="762000"/>
              <a:ext cx="1714500" cy="952500"/>
            </a:xfrm>
            <a:custGeom>
              <a:avLst/>
              <a:gdLst>
                <a:gd name="connsiteX0" fmla="*/ 1600200 w 1714500"/>
                <a:gd name="connsiteY0" fmla="*/ 0 h 952500"/>
                <a:gd name="connsiteX1" fmla="*/ 1714500 w 1714500"/>
                <a:gd name="connsiteY1" fmla="*/ 0 h 952500"/>
                <a:gd name="connsiteX2" fmla="*/ 1714500 w 1714500"/>
                <a:gd name="connsiteY2" fmla="*/ 952500 h 952500"/>
                <a:gd name="connsiteX3" fmla="*/ 1600200 w 1714500"/>
                <a:gd name="connsiteY3" fmla="*/ 952500 h 952500"/>
                <a:gd name="connsiteX4" fmla="*/ 114300 w 1714500"/>
                <a:gd name="connsiteY4" fmla="*/ 952500 h 952500"/>
                <a:gd name="connsiteX5" fmla="*/ 0 w 1714500"/>
                <a:gd name="connsiteY5" fmla="*/ 952500 h 952500"/>
                <a:gd name="connsiteX6" fmla="*/ 0 w 1714500"/>
                <a:gd name="connsiteY6" fmla="*/ 0 h 952500"/>
                <a:gd name="connsiteX7" fmla="*/ 114300 w 1714500"/>
                <a:gd name="connsiteY7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14500" h="952500">
                  <a:moveTo>
                    <a:pt x="1600200" y="0"/>
                  </a:moveTo>
                  <a:cubicBezTo>
                    <a:pt x="1663326" y="0"/>
                    <a:pt x="1714500" y="0"/>
                    <a:pt x="1714500" y="0"/>
                  </a:cubicBezTo>
                  <a:lnTo>
                    <a:pt x="1714500" y="952500"/>
                  </a:lnTo>
                  <a:cubicBezTo>
                    <a:pt x="1714500" y="952500"/>
                    <a:pt x="1663326" y="952500"/>
                    <a:pt x="1600200" y="952500"/>
                  </a:cubicBezTo>
                  <a:lnTo>
                    <a:pt x="114300" y="952500"/>
                  </a:lnTo>
                  <a:cubicBezTo>
                    <a:pt x="51174" y="952500"/>
                    <a:pt x="0" y="952500"/>
                    <a:pt x="0" y="95250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C61A6DE-6FA5-2DC8-CFD5-16F7519C3D3D}"/>
                </a:ext>
              </a:extLst>
            </p:cNvPr>
            <p:cNvSpPr txBox="1"/>
            <p:nvPr/>
          </p:nvSpPr>
          <p:spPr>
            <a:xfrm>
              <a:off x="4290060" y="878205"/>
              <a:ext cx="17540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週</a:t>
              </a:r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420</a:t>
              </a:r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分以上運動する割合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8F26367E-763C-59F8-1EF8-EB059877BBD0}"/>
                </a:ext>
              </a:extLst>
            </p:cNvPr>
            <p:cNvSpPr txBox="1"/>
            <p:nvPr/>
          </p:nvSpPr>
          <p:spPr>
            <a:xfrm>
              <a:off x="4290060" y="1116330"/>
              <a:ext cx="11031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6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↓17.2%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46567DC-C1BC-C714-FE7C-8F867933FC49}"/>
                </a:ext>
              </a:extLst>
            </p:cNvPr>
            <p:cNvSpPr txBox="1"/>
            <p:nvPr/>
          </p:nvSpPr>
          <p:spPr>
            <a:xfrm>
              <a:off x="4290060" y="1430655"/>
              <a:ext cx="12105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中学生女子（課題最大）</a:t>
              </a:r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5C468D8F-93B4-8F03-E44A-503D71975251}"/>
                </a:ext>
              </a:extLst>
            </p:cNvPr>
            <p:cNvSpPr/>
            <p:nvPr/>
          </p:nvSpPr>
          <p:spPr>
            <a:xfrm>
              <a:off x="6096000" y="762000"/>
              <a:ext cx="1714500" cy="952500"/>
            </a:xfrm>
            <a:custGeom>
              <a:avLst/>
              <a:gdLst>
                <a:gd name="connsiteX0" fmla="*/ 1600200 w 1714500"/>
                <a:gd name="connsiteY0" fmla="*/ 0 h 952500"/>
                <a:gd name="connsiteX1" fmla="*/ 1714500 w 1714500"/>
                <a:gd name="connsiteY1" fmla="*/ 0 h 952500"/>
                <a:gd name="connsiteX2" fmla="*/ 1714500 w 1714500"/>
                <a:gd name="connsiteY2" fmla="*/ 952500 h 952500"/>
                <a:gd name="connsiteX3" fmla="*/ 1600200 w 1714500"/>
                <a:gd name="connsiteY3" fmla="*/ 952500 h 952500"/>
                <a:gd name="connsiteX4" fmla="*/ 114300 w 1714500"/>
                <a:gd name="connsiteY4" fmla="*/ 952500 h 952500"/>
                <a:gd name="connsiteX5" fmla="*/ 0 w 1714500"/>
                <a:gd name="connsiteY5" fmla="*/ 952500 h 952500"/>
                <a:gd name="connsiteX6" fmla="*/ 0 w 1714500"/>
                <a:gd name="connsiteY6" fmla="*/ 0 h 952500"/>
                <a:gd name="connsiteX7" fmla="*/ 114300 w 1714500"/>
                <a:gd name="connsiteY7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14500" h="952500">
                  <a:moveTo>
                    <a:pt x="1600200" y="0"/>
                  </a:moveTo>
                  <a:cubicBezTo>
                    <a:pt x="1663326" y="0"/>
                    <a:pt x="1714500" y="0"/>
                    <a:pt x="1714500" y="0"/>
                  </a:cubicBezTo>
                  <a:lnTo>
                    <a:pt x="1714500" y="952500"/>
                  </a:lnTo>
                  <a:cubicBezTo>
                    <a:pt x="1714500" y="952500"/>
                    <a:pt x="1663326" y="952500"/>
                    <a:pt x="1600200" y="952500"/>
                  </a:cubicBezTo>
                  <a:lnTo>
                    <a:pt x="114300" y="952500"/>
                  </a:lnTo>
                  <a:cubicBezTo>
                    <a:pt x="51174" y="952500"/>
                    <a:pt x="0" y="952500"/>
                    <a:pt x="0" y="95250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FAB8B2E9-7443-305F-26EB-D3EB366843AC}"/>
                </a:ext>
              </a:extLst>
            </p:cNvPr>
            <p:cNvSpPr txBox="1"/>
            <p:nvPr/>
          </p:nvSpPr>
          <p:spPr>
            <a:xfrm>
              <a:off x="6195060" y="887730"/>
              <a:ext cx="13676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スクリーンタイム増加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5937271-7422-126E-73D7-2A53E2DD1BB0}"/>
                </a:ext>
              </a:extLst>
            </p:cNvPr>
            <p:cNvSpPr txBox="1"/>
            <p:nvPr/>
          </p:nvSpPr>
          <p:spPr>
            <a:xfrm>
              <a:off x="6195060" y="1116330"/>
              <a:ext cx="9236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6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48.4%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D97F489-7C3B-FF07-AE04-661A39CD75D7}"/>
                </a:ext>
              </a:extLst>
            </p:cNvPr>
            <p:cNvSpPr txBox="1"/>
            <p:nvPr/>
          </p:nvSpPr>
          <p:spPr>
            <a:xfrm>
              <a:off x="6195060" y="1411605"/>
              <a:ext cx="149432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中学女子の</a:t>
              </a:r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3</a:t>
              </a:r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時間以上利用率</a:t>
              </a:r>
            </a:p>
          </p:txBody>
        </p:sp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76E9117A-CACB-C060-2E94-393B9ADADCE4}"/>
                </a:ext>
              </a:extLst>
            </p:cNvPr>
            <p:cNvSpPr/>
            <p:nvPr/>
          </p:nvSpPr>
          <p:spPr>
            <a:xfrm>
              <a:off x="8001000" y="762000"/>
              <a:ext cx="3810000" cy="952500"/>
            </a:xfrm>
            <a:custGeom>
              <a:avLst/>
              <a:gdLst>
                <a:gd name="connsiteX0" fmla="*/ 3695700 w 3810000"/>
                <a:gd name="connsiteY0" fmla="*/ 0 h 952500"/>
                <a:gd name="connsiteX1" fmla="*/ 3810000 w 3810000"/>
                <a:gd name="connsiteY1" fmla="*/ 0 h 952500"/>
                <a:gd name="connsiteX2" fmla="*/ 3810000 w 3810000"/>
                <a:gd name="connsiteY2" fmla="*/ 952500 h 952500"/>
                <a:gd name="connsiteX3" fmla="*/ 3695700 w 3810000"/>
                <a:gd name="connsiteY3" fmla="*/ 952500 h 952500"/>
                <a:gd name="connsiteX4" fmla="*/ 114300 w 3810000"/>
                <a:gd name="connsiteY4" fmla="*/ 952500 h 952500"/>
                <a:gd name="connsiteX5" fmla="*/ 0 w 3810000"/>
                <a:gd name="connsiteY5" fmla="*/ 952500 h 952500"/>
                <a:gd name="connsiteX6" fmla="*/ 0 w 3810000"/>
                <a:gd name="connsiteY6" fmla="*/ 0 h 952500"/>
                <a:gd name="connsiteX7" fmla="*/ 114300 w 3810000"/>
                <a:gd name="connsiteY7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00" h="952500">
                  <a:moveTo>
                    <a:pt x="3695700" y="0"/>
                  </a:moveTo>
                  <a:cubicBezTo>
                    <a:pt x="3758827" y="0"/>
                    <a:pt x="3810000" y="0"/>
                    <a:pt x="3810000" y="0"/>
                  </a:cubicBezTo>
                  <a:lnTo>
                    <a:pt x="3810000" y="952500"/>
                  </a:lnTo>
                  <a:cubicBezTo>
                    <a:pt x="3810000" y="952500"/>
                    <a:pt x="3758827" y="952500"/>
                    <a:pt x="3695700" y="952500"/>
                  </a:cubicBezTo>
                  <a:lnTo>
                    <a:pt x="114300" y="952500"/>
                  </a:lnTo>
                  <a:cubicBezTo>
                    <a:pt x="51174" y="952500"/>
                    <a:pt x="0" y="952500"/>
                    <a:pt x="0" y="95250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2FCB9B7D-E52F-5612-0350-E4B409B90290}"/>
                </a:ext>
              </a:extLst>
            </p:cNvPr>
            <p:cNvSpPr txBox="1"/>
            <p:nvPr/>
          </p:nvSpPr>
          <p:spPr>
            <a:xfrm>
              <a:off x="8100060" y="878205"/>
              <a:ext cx="17812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体力テスト（令和</a:t>
              </a:r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6</a:t>
              </a:r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年度結果）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0C12CB5-1036-6314-1F74-FE241BE4B44A}"/>
                </a:ext>
              </a:extLst>
            </p:cNvPr>
            <p:cNvSpPr txBox="1"/>
            <p:nvPr/>
          </p:nvSpPr>
          <p:spPr>
            <a:xfrm>
              <a:off x="8100060" y="117348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>
                  <a:ln/>
                  <a:solidFill>
                    <a:srgbClr val="10B98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↑</a:t>
              </a:r>
              <a:r>
                <a:rPr lang="ja-JP" altLang="en-US" sz="1200" b="1" spc="0" baseline="0">
                  <a:ln/>
                  <a:solidFill>
                    <a:srgbClr val="10B98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中学男子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F374423C-7816-5D39-52EA-17FED9AD23D8}"/>
                </a:ext>
              </a:extLst>
            </p:cNvPr>
            <p:cNvSpPr txBox="1"/>
            <p:nvPr/>
          </p:nvSpPr>
          <p:spPr>
            <a:xfrm>
              <a:off x="9100566" y="1173480"/>
              <a:ext cx="14927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 dirty="0">
                  <a:ln/>
                  <a:solidFill>
                    <a:srgbClr val="F59E0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→</a:t>
              </a:r>
              <a:r>
                <a:rPr lang="ja-JP" altLang="en-US" sz="1200" b="1" spc="0" baseline="0" dirty="0">
                  <a:ln/>
                  <a:solidFill>
                    <a:srgbClr val="F59E0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小男子・中学女子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92321527-F6E1-BD87-1E0C-5EBDF996DA99}"/>
                </a:ext>
              </a:extLst>
            </p:cNvPr>
            <p:cNvSpPr txBox="1"/>
            <p:nvPr/>
          </p:nvSpPr>
          <p:spPr>
            <a:xfrm>
              <a:off x="10614660" y="1173480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↓</a:t>
              </a:r>
              <a:r>
                <a:rPr lang="ja-JP" altLang="en-US" sz="12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小女子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29F1A2A1-7D8C-B297-B53D-0822DA8CFEAB}"/>
                </a:ext>
              </a:extLst>
            </p:cNvPr>
            <p:cNvSpPr txBox="1"/>
            <p:nvPr/>
          </p:nvSpPr>
          <p:spPr>
            <a:xfrm>
              <a:off x="8100060" y="1430655"/>
              <a:ext cx="12105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体力合計点の推移状況</a:t>
              </a:r>
            </a:p>
          </p:txBody>
        </p:sp>
      </p:grpSp>
      <p:grpSp>
        <p:nvGrpSpPr>
          <p:cNvPr id="35" name="グラフィックス 4">
            <a:extLst>
              <a:ext uri="{FF2B5EF4-FFF2-40B4-BE49-F238E27FC236}">
                <a16:creationId xmlns:a16="http://schemas.microsoft.com/office/drawing/2014/main" id="{98F1F792-6A17-2482-FC1C-088DFF404657}"/>
              </a:ext>
            </a:extLst>
          </p:cNvPr>
          <p:cNvGrpSpPr/>
          <p:nvPr/>
        </p:nvGrpSpPr>
        <p:grpSpPr>
          <a:xfrm>
            <a:off x="381000" y="2476500"/>
            <a:ext cx="3619500" cy="2000250"/>
            <a:chOff x="381000" y="2476500"/>
            <a:chExt cx="3619500" cy="200025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66F994A9-FC00-466C-CAB4-732A214A4672}"/>
                </a:ext>
              </a:extLst>
            </p:cNvPr>
            <p:cNvSpPr/>
            <p:nvPr/>
          </p:nvSpPr>
          <p:spPr>
            <a:xfrm>
              <a:off x="381000" y="2476500"/>
              <a:ext cx="3619500" cy="2000250"/>
            </a:xfrm>
            <a:custGeom>
              <a:avLst/>
              <a:gdLst>
                <a:gd name="connsiteX0" fmla="*/ 3505200 w 3619500"/>
                <a:gd name="connsiteY0" fmla="*/ 0 h 2000250"/>
                <a:gd name="connsiteX1" fmla="*/ 3619500 w 3619500"/>
                <a:gd name="connsiteY1" fmla="*/ 0 h 2000250"/>
                <a:gd name="connsiteX2" fmla="*/ 3619500 w 3619500"/>
                <a:gd name="connsiteY2" fmla="*/ 2000250 h 2000250"/>
                <a:gd name="connsiteX3" fmla="*/ 3505200 w 3619500"/>
                <a:gd name="connsiteY3" fmla="*/ 2000250 h 2000250"/>
                <a:gd name="connsiteX4" fmla="*/ 114300 w 3619500"/>
                <a:gd name="connsiteY4" fmla="*/ 2000250 h 2000250"/>
                <a:gd name="connsiteX5" fmla="*/ 0 w 3619500"/>
                <a:gd name="connsiteY5" fmla="*/ 2000250 h 2000250"/>
                <a:gd name="connsiteX6" fmla="*/ 0 w 3619500"/>
                <a:gd name="connsiteY6" fmla="*/ 0 h 2000250"/>
                <a:gd name="connsiteX7" fmla="*/ 114300 w 3619500"/>
                <a:gd name="connsiteY7" fmla="*/ 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500" h="2000250">
                  <a:moveTo>
                    <a:pt x="3505200" y="0"/>
                  </a:moveTo>
                  <a:cubicBezTo>
                    <a:pt x="3568326" y="0"/>
                    <a:pt x="3619500" y="0"/>
                    <a:pt x="3619500" y="0"/>
                  </a:cubicBezTo>
                  <a:lnTo>
                    <a:pt x="3619500" y="2000250"/>
                  </a:lnTo>
                  <a:cubicBezTo>
                    <a:pt x="3619500" y="2000250"/>
                    <a:pt x="3568326" y="2000250"/>
                    <a:pt x="3505200" y="2000250"/>
                  </a:cubicBezTo>
                  <a:lnTo>
                    <a:pt x="114300" y="2000250"/>
                  </a:lnTo>
                  <a:cubicBezTo>
                    <a:pt x="51174" y="2000250"/>
                    <a:pt x="0" y="2000250"/>
                    <a:pt x="0" y="200025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77C82A4D-7E20-0BCC-A3E2-C88CFB2703E3}"/>
                </a:ext>
              </a:extLst>
            </p:cNvPr>
            <p:cNvSpPr txBox="1"/>
            <p:nvPr/>
          </p:nvSpPr>
          <p:spPr>
            <a:xfrm>
              <a:off x="480060" y="2535555"/>
              <a:ext cx="10583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📊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現状分析</a:t>
              </a:r>
            </a:p>
          </p:txBody>
        </p:sp>
        <p:sp>
          <p:nvSpPr>
            <p:cNvPr id="38" name="フリーフォーム: 図形 37">
              <a:extLst>
                <a:ext uri="{FF2B5EF4-FFF2-40B4-BE49-F238E27FC236}">
                  <a16:creationId xmlns:a16="http://schemas.microsoft.com/office/drawing/2014/main" id="{88273AEC-5D3F-9D43-D535-CD0C640426A1}"/>
                </a:ext>
              </a:extLst>
            </p:cNvPr>
            <p:cNvSpPr/>
            <p:nvPr/>
          </p:nvSpPr>
          <p:spPr>
            <a:xfrm>
              <a:off x="571500" y="2857500"/>
              <a:ext cx="2857500" cy="9525"/>
            </a:xfrm>
            <a:custGeom>
              <a:avLst/>
              <a:gdLst>
                <a:gd name="connsiteX0" fmla="*/ 0 w 2857500"/>
                <a:gd name="connsiteY0" fmla="*/ 0 h 9525"/>
                <a:gd name="connsiteX1" fmla="*/ 2857500 w 28575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00" h="9525">
                  <a:moveTo>
                    <a:pt x="0" y="0"/>
                  </a:moveTo>
                  <a:lnTo>
                    <a:pt x="28575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C9AE08C8-985C-5631-818C-3B5FD307DA66}"/>
                </a:ext>
              </a:extLst>
            </p:cNvPr>
            <p:cNvSpPr/>
            <p:nvPr/>
          </p:nvSpPr>
          <p:spPr>
            <a:xfrm>
              <a:off x="590550" y="3019425"/>
              <a:ext cx="57150" cy="57150"/>
            </a:xfrm>
            <a:custGeom>
              <a:avLst/>
              <a:gdLst>
                <a:gd name="connsiteX0" fmla="*/ 57150 w 57150"/>
                <a:gd name="connsiteY0" fmla="*/ 28575 h 57150"/>
                <a:gd name="connsiteX1" fmla="*/ 28575 w 57150"/>
                <a:gd name="connsiteY1" fmla="*/ 57150 h 57150"/>
                <a:gd name="connsiteX2" fmla="*/ 0 w 57150"/>
                <a:gd name="connsiteY2" fmla="*/ 28575 h 57150"/>
                <a:gd name="connsiteX3" fmla="*/ 28575 w 57150"/>
                <a:gd name="connsiteY3" fmla="*/ 0 h 57150"/>
                <a:gd name="connsiteX4" fmla="*/ 57150 w 57150"/>
                <a:gd name="connsiteY4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7150" y="28575"/>
                  </a:moveTo>
                  <a:cubicBezTo>
                    <a:pt x="57150" y="44357"/>
                    <a:pt x="44357" y="57150"/>
                    <a:pt x="28575" y="57150"/>
                  </a:cubicBezTo>
                  <a:cubicBezTo>
                    <a:pt x="12793" y="57150"/>
                    <a:pt x="0" y="44357"/>
                    <a:pt x="0" y="28575"/>
                  </a:cubicBezTo>
                  <a:cubicBezTo>
                    <a:pt x="0" y="12793"/>
                    <a:pt x="12793" y="0"/>
                    <a:pt x="28575" y="0"/>
                  </a:cubicBezTo>
                  <a:cubicBezTo>
                    <a:pt x="44357" y="0"/>
                    <a:pt x="57150" y="12793"/>
                    <a:pt x="57150" y="28575"/>
                  </a:cubicBezTo>
                  <a:close/>
                </a:path>
              </a:pathLst>
            </a:custGeom>
            <a:solidFill>
              <a:srgbClr val="2563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BB8506D-273A-7866-AC1E-BF61547095CE}"/>
                </a:ext>
              </a:extLst>
            </p:cNvPr>
            <p:cNvSpPr txBox="1"/>
            <p:nvPr/>
          </p:nvSpPr>
          <p:spPr>
            <a:xfrm>
              <a:off x="622935" y="2935605"/>
              <a:ext cx="3315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運動好きな子どもは増加傾向、特に中学男子で過去最高</a:t>
              </a:r>
            </a:p>
          </p:txBody>
        </p:sp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22083E34-CEE9-25A5-704C-00D968D29910}"/>
                </a:ext>
              </a:extLst>
            </p:cNvPr>
            <p:cNvSpPr/>
            <p:nvPr/>
          </p:nvSpPr>
          <p:spPr>
            <a:xfrm>
              <a:off x="590550" y="3257550"/>
              <a:ext cx="57150" cy="57150"/>
            </a:xfrm>
            <a:custGeom>
              <a:avLst/>
              <a:gdLst>
                <a:gd name="connsiteX0" fmla="*/ 57150 w 57150"/>
                <a:gd name="connsiteY0" fmla="*/ 28575 h 57150"/>
                <a:gd name="connsiteX1" fmla="*/ 28575 w 57150"/>
                <a:gd name="connsiteY1" fmla="*/ 57150 h 57150"/>
                <a:gd name="connsiteX2" fmla="*/ 0 w 57150"/>
                <a:gd name="connsiteY2" fmla="*/ 28575 h 57150"/>
                <a:gd name="connsiteX3" fmla="*/ 28575 w 57150"/>
                <a:gd name="connsiteY3" fmla="*/ 0 h 57150"/>
                <a:gd name="connsiteX4" fmla="*/ 57150 w 57150"/>
                <a:gd name="connsiteY4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7150" y="28575"/>
                  </a:moveTo>
                  <a:cubicBezTo>
                    <a:pt x="57150" y="44357"/>
                    <a:pt x="44357" y="57150"/>
                    <a:pt x="28575" y="57150"/>
                  </a:cubicBezTo>
                  <a:cubicBezTo>
                    <a:pt x="12793" y="57150"/>
                    <a:pt x="0" y="44357"/>
                    <a:pt x="0" y="28575"/>
                  </a:cubicBezTo>
                  <a:cubicBezTo>
                    <a:pt x="0" y="12793"/>
                    <a:pt x="12793" y="0"/>
                    <a:pt x="28575" y="0"/>
                  </a:cubicBezTo>
                  <a:cubicBezTo>
                    <a:pt x="44357" y="0"/>
                    <a:pt x="57150" y="12793"/>
                    <a:pt x="57150" y="28575"/>
                  </a:cubicBezTo>
                  <a:close/>
                </a:path>
              </a:pathLst>
            </a:custGeom>
            <a:solidFill>
              <a:srgbClr val="2563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A6ADB33B-B8A5-66F2-3664-424A3A176441}"/>
                </a:ext>
              </a:extLst>
            </p:cNvPr>
            <p:cNvSpPr txBox="1"/>
            <p:nvPr/>
          </p:nvSpPr>
          <p:spPr>
            <a:xfrm>
              <a:off x="622935" y="3173730"/>
              <a:ext cx="30780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都市部の体力が低い傾向、東京都は全国的に低水準</a:t>
              </a:r>
            </a:p>
          </p:txBody>
        </p:sp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BFA27C62-F0DF-155B-C819-C4CC79804A97}"/>
                </a:ext>
              </a:extLst>
            </p:cNvPr>
            <p:cNvSpPr/>
            <p:nvPr/>
          </p:nvSpPr>
          <p:spPr>
            <a:xfrm>
              <a:off x="590550" y="3495675"/>
              <a:ext cx="57150" cy="57150"/>
            </a:xfrm>
            <a:custGeom>
              <a:avLst/>
              <a:gdLst>
                <a:gd name="connsiteX0" fmla="*/ 57150 w 57150"/>
                <a:gd name="connsiteY0" fmla="*/ 28575 h 57150"/>
                <a:gd name="connsiteX1" fmla="*/ 28575 w 57150"/>
                <a:gd name="connsiteY1" fmla="*/ 57150 h 57150"/>
                <a:gd name="connsiteX2" fmla="*/ 0 w 57150"/>
                <a:gd name="connsiteY2" fmla="*/ 28575 h 57150"/>
                <a:gd name="connsiteX3" fmla="*/ 28575 w 57150"/>
                <a:gd name="connsiteY3" fmla="*/ 0 h 57150"/>
                <a:gd name="connsiteX4" fmla="*/ 57150 w 57150"/>
                <a:gd name="connsiteY4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7150" y="28575"/>
                  </a:moveTo>
                  <a:cubicBezTo>
                    <a:pt x="57150" y="44357"/>
                    <a:pt x="44357" y="57150"/>
                    <a:pt x="28575" y="57150"/>
                  </a:cubicBezTo>
                  <a:cubicBezTo>
                    <a:pt x="12793" y="57150"/>
                    <a:pt x="0" y="44357"/>
                    <a:pt x="0" y="28575"/>
                  </a:cubicBezTo>
                  <a:cubicBezTo>
                    <a:pt x="0" y="12793"/>
                    <a:pt x="12793" y="0"/>
                    <a:pt x="28575" y="0"/>
                  </a:cubicBezTo>
                  <a:cubicBezTo>
                    <a:pt x="44357" y="0"/>
                    <a:pt x="57150" y="12793"/>
                    <a:pt x="57150" y="28575"/>
                  </a:cubicBezTo>
                  <a:close/>
                </a:path>
              </a:pathLst>
            </a:custGeom>
            <a:solidFill>
              <a:srgbClr val="2563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730B1AD6-8153-2E03-50F6-FD52F53CEA64}"/>
                </a:ext>
              </a:extLst>
            </p:cNvPr>
            <p:cNvSpPr txBox="1"/>
            <p:nvPr/>
          </p:nvSpPr>
          <p:spPr>
            <a:xfrm>
              <a:off x="622935" y="3402330"/>
              <a:ext cx="28536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中学女子の</a:t>
              </a:r>
              <a:r>
                <a:rPr lang="ja-JP" altLang="en-US" sz="1000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1/4</a:t>
              </a:r>
              <a:r>
                <a:rPr lang="ja-JP" altLang="en-US" sz="1000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が朝食欠食</a:t>
              </a:r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など生活習慣の乱れ</a:t>
              </a:r>
            </a:p>
          </p:txBody>
        </p:sp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AC018092-E86A-2A6A-3B2E-C828CE465E17}"/>
                </a:ext>
              </a:extLst>
            </p:cNvPr>
            <p:cNvSpPr/>
            <p:nvPr/>
          </p:nvSpPr>
          <p:spPr>
            <a:xfrm>
              <a:off x="590550" y="3733800"/>
              <a:ext cx="57150" cy="57150"/>
            </a:xfrm>
            <a:custGeom>
              <a:avLst/>
              <a:gdLst>
                <a:gd name="connsiteX0" fmla="*/ 57150 w 57150"/>
                <a:gd name="connsiteY0" fmla="*/ 28575 h 57150"/>
                <a:gd name="connsiteX1" fmla="*/ 28575 w 57150"/>
                <a:gd name="connsiteY1" fmla="*/ 57150 h 57150"/>
                <a:gd name="connsiteX2" fmla="*/ 0 w 57150"/>
                <a:gd name="connsiteY2" fmla="*/ 28575 h 57150"/>
                <a:gd name="connsiteX3" fmla="*/ 28575 w 57150"/>
                <a:gd name="connsiteY3" fmla="*/ 0 h 57150"/>
                <a:gd name="connsiteX4" fmla="*/ 57150 w 57150"/>
                <a:gd name="connsiteY4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7150" y="28575"/>
                  </a:moveTo>
                  <a:cubicBezTo>
                    <a:pt x="57150" y="44357"/>
                    <a:pt x="44357" y="57150"/>
                    <a:pt x="28575" y="57150"/>
                  </a:cubicBezTo>
                  <a:cubicBezTo>
                    <a:pt x="12793" y="57150"/>
                    <a:pt x="0" y="44357"/>
                    <a:pt x="0" y="28575"/>
                  </a:cubicBezTo>
                  <a:cubicBezTo>
                    <a:pt x="0" y="12793"/>
                    <a:pt x="12793" y="0"/>
                    <a:pt x="28575" y="0"/>
                  </a:cubicBezTo>
                  <a:cubicBezTo>
                    <a:pt x="44357" y="0"/>
                    <a:pt x="57150" y="12793"/>
                    <a:pt x="57150" y="28575"/>
                  </a:cubicBezTo>
                  <a:close/>
                </a:path>
              </a:pathLst>
            </a:custGeom>
            <a:solidFill>
              <a:srgbClr val="2563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0DD5E429-1BC8-AF94-3047-CCBB3ABF80BA}"/>
                </a:ext>
              </a:extLst>
            </p:cNvPr>
            <p:cNvSpPr txBox="1"/>
            <p:nvPr/>
          </p:nvSpPr>
          <p:spPr>
            <a:xfrm>
              <a:off x="622935" y="3640455"/>
              <a:ext cx="331212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8</a:t>
              </a:r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割の学校が授業外の体力向上に取り組むも地域差あり</a:t>
              </a:r>
            </a:p>
          </p:txBody>
        </p:sp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41C30996-7A86-6944-A287-361BBFE69011}"/>
                </a:ext>
              </a:extLst>
            </p:cNvPr>
            <p:cNvSpPr/>
            <p:nvPr/>
          </p:nvSpPr>
          <p:spPr>
            <a:xfrm>
              <a:off x="590550" y="3971925"/>
              <a:ext cx="57150" cy="57150"/>
            </a:xfrm>
            <a:custGeom>
              <a:avLst/>
              <a:gdLst>
                <a:gd name="connsiteX0" fmla="*/ 57150 w 57150"/>
                <a:gd name="connsiteY0" fmla="*/ 28575 h 57150"/>
                <a:gd name="connsiteX1" fmla="*/ 28575 w 57150"/>
                <a:gd name="connsiteY1" fmla="*/ 57150 h 57150"/>
                <a:gd name="connsiteX2" fmla="*/ 0 w 57150"/>
                <a:gd name="connsiteY2" fmla="*/ 28575 h 57150"/>
                <a:gd name="connsiteX3" fmla="*/ 28575 w 57150"/>
                <a:gd name="connsiteY3" fmla="*/ 0 h 57150"/>
                <a:gd name="connsiteX4" fmla="*/ 57150 w 57150"/>
                <a:gd name="connsiteY4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7150" y="28575"/>
                  </a:moveTo>
                  <a:cubicBezTo>
                    <a:pt x="57150" y="44357"/>
                    <a:pt x="44357" y="57150"/>
                    <a:pt x="28575" y="57150"/>
                  </a:cubicBezTo>
                  <a:cubicBezTo>
                    <a:pt x="12793" y="57150"/>
                    <a:pt x="0" y="44357"/>
                    <a:pt x="0" y="28575"/>
                  </a:cubicBezTo>
                  <a:cubicBezTo>
                    <a:pt x="0" y="12793"/>
                    <a:pt x="12793" y="0"/>
                    <a:pt x="28575" y="0"/>
                  </a:cubicBezTo>
                  <a:cubicBezTo>
                    <a:pt x="44357" y="0"/>
                    <a:pt x="57150" y="12793"/>
                    <a:pt x="57150" y="28575"/>
                  </a:cubicBezTo>
                  <a:close/>
                </a:path>
              </a:pathLst>
            </a:custGeom>
            <a:solidFill>
              <a:srgbClr val="2563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EA6C07F3-4C0E-C004-71B6-F0FDEB75EA21}"/>
                </a:ext>
              </a:extLst>
            </p:cNvPr>
            <p:cNvSpPr txBox="1"/>
            <p:nvPr/>
          </p:nvSpPr>
          <p:spPr>
            <a:xfrm>
              <a:off x="622935" y="3888105"/>
              <a:ext cx="26372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コロナ禍の影響からの回復に地域・性別で差</a:t>
              </a:r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C6687F39-ADF3-8322-3944-94B63A688274}"/>
                </a:ext>
              </a:extLst>
            </p:cNvPr>
            <p:cNvSpPr/>
            <p:nvPr/>
          </p:nvSpPr>
          <p:spPr>
            <a:xfrm>
              <a:off x="590550" y="4210050"/>
              <a:ext cx="57150" cy="57150"/>
            </a:xfrm>
            <a:custGeom>
              <a:avLst/>
              <a:gdLst>
                <a:gd name="connsiteX0" fmla="*/ 57150 w 57150"/>
                <a:gd name="connsiteY0" fmla="*/ 28575 h 57150"/>
                <a:gd name="connsiteX1" fmla="*/ 28575 w 57150"/>
                <a:gd name="connsiteY1" fmla="*/ 57150 h 57150"/>
                <a:gd name="connsiteX2" fmla="*/ 0 w 57150"/>
                <a:gd name="connsiteY2" fmla="*/ 28575 h 57150"/>
                <a:gd name="connsiteX3" fmla="*/ 28575 w 57150"/>
                <a:gd name="connsiteY3" fmla="*/ 0 h 57150"/>
                <a:gd name="connsiteX4" fmla="*/ 57150 w 57150"/>
                <a:gd name="connsiteY4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" h="57150">
                  <a:moveTo>
                    <a:pt x="57150" y="28575"/>
                  </a:moveTo>
                  <a:cubicBezTo>
                    <a:pt x="57150" y="44357"/>
                    <a:pt x="44357" y="57150"/>
                    <a:pt x="28575" y="57150"/>
                  </a:cubicBezTo>
                  <a:cubicBezTo>
                    <a:pt x="12793" y="57150"/>
                    <a:pt x="0" y="44357"/>
                    <a:pt x="0" y="28575"/>
                  </a:cubicBezTo>
                  <a:cubicBezTo>
                    <a:pt x="0" y="12793"/>
                    <a:pt x="12793" y="0"/>
                    <a:pt x="28575" y="0"/>
                  </a:cubicBezTo>
                  <a:cubicBezTo>
                    <a:pt x="44357" y="0"/>
                    <a:pt x="57150" y="12793"/>
                    <a:pt x="57150" y="28575"/>
                  </a:cubicBezTo>
                  <a:close/>
                </a:path>
              </a:pathLst>
            </a:custGeom>
            <a:solidFill>
              <a:srgbClr val="2563E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86FEC0D2-BA09-FF7F-3429-179C543BAEED}"/>
                </a:ext>
              </a:extLst>
            </p:cNvPr>
            <p:cNvSpPr txBox="1"/>
            <p:nvPr/>
          </p:nvSpPr>
          <p:spPr>
            <a:xfrm>
              <a:off x="622935" y="4126230"/>
              <a:ext cx="280237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「</a:t>
              </a:r>
              <a:r>
                <a:rPr lang="ja-JP" altLang="en-US" sz="1000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運動時間長い・運動好き</a:t>
              </a:r>
              <a:r>
                <a:rPr lang="ja-JP" altLang="en-US" sz="10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」な子ほど体力が高い</a:t>
              </a:r>
            </a:p>
          </p:txBody>
        </p:sp>
      </p:grpSp>
      <p:grpSp>
        <p:nvGrpSpPr>
          <p:cNvPr id="51" name="グラフィックス 4">
            <a:extLst>
              <a:ext uri="{FF2B5EF4-FFF2-40B4-BE49-F238E27FC236}">
                <a16:creationId xmlns:a16="http://schemas.microsoft.com/office/drawing/2014/main" id="{96E96290-2B27-EB4D-D860-146BE70F1BFE}"/>
              </a:ext>
            </a:extLst>
          </p:cNvPr>
          <p:cNvGrpSpPr/>
          <p:nvPr/>
        </p:nvGrpSpPr>
        <p:grpSpPr>
          <a:xfrm>
            <a:off x="4191000" y="1905000"/>
            <a:ext cx="7620000" cy="2571750"/>
            <a:chOff x="4191000" y="1905000"/>
            <a:chExt cx="7620000" cy="2571750"/>
          </a:xfrm>
        </p:grpSpPr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F3D13887-A873-7F47-5496-BF92FC0529EA}"/>
                </a:ext>
              </a:extLst>
            </p:cNvPr>
            <p:cNvSpPr/>
            <p:nvPr/>
          </p:nvSpPr>
          <p:spPr>
            <a:xfrm>
              <a:off x="4191000" y="1905000"/>
              <a:ext cx="7620000" cy="2571750"/>
            </a:xfrm>
            <a:custGeom>
              <a:avLst/>
              <a:gdLst>
                <a:gd name="connsiteX0" fmla="*/ 7505700 w 7620000"/>
                <a:gd name="connsiteY0" fmla="*/ 0 h 2571750"/>
                <a:gd name="connsiteX1" fmla="*/ 7620000 w 7620000"/>
                <a:gd name="connsiteY1" fmla="*/ 0 h 2571750"/>
                <a:gd name="connsiteX2" fmla="*/ 7620000 w 7620000"/>
                <a:gd name="connsiteY2" fmla="*/ 2571750 h 2571750"/>
                <a:gd name="connsiteX3" fmla="*/ 7505700 w 7620000"/>
                <a:gd name="connsiteY3" fmla="*/ 2571750 h 2571750"/>
                <a:gd name="connsiteX4" fmla="*/ 114300 w 7620000"/>
                <a:gd name="connsiteY4" fmla="*/ 2571750 h 2571750"/>
                <a:gd name="connsiteX5" fmla="*/ 0 w 7620000"/>
                <a:gd name="connsiteY5" fmla="*/ 2571750 h 2571750"/>
                <a:gd name="connsiteX6" fmla="*/ 0 w 7620000"/>
                <a:gd name="connsiteY6" fmla="*/ 0 h 2571750"/>
                <a:gd name="connsiteX7" fmla="*/ 114300 w 7620000"/>
                <a:gd name="connsiteY7" fmla="*/ 0 h 257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20000" h="2571750">
                  <a:moveTo>
                    <a:pt x="7505700" y="0"/>
                  </a:moveTo>
                  <a:cubicBezTo>
                    <a:pt x="7568827" y="0"/>
                    <a:pt x="7620000" y="0"/>
                    <a:pt x="7620000" y="0"/>
                  </a:cubicBezTo>
                  <a:lnTo>
                    <a:pt x="7620000" y="2571750"/>
                  </a:lnTo>
                  <a:cubicBezTo>
                    <a:pt x="7620000" y="2571750"/>
                    <a:pt x="7568827" y="2571750"/>
                    <a:pt x="7505700" y="2571750"/>
                  </a:cubicBezTo>
                  <a:lnTo>
                    <a:pt x="114300" y="2571750"/>
                  </a:lnTo>
                  <a:cubicBezTo>
                    <a:pt x="51174" y="2571750"/>
                    <a:pt x="0" y="2571750"/>
                    <a:pt x="0" y="257175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7FC3EFC1-5741-6527-1F0F-41A128784AA4}"/>
                </a:ext>
              </a:extLst>
            </p:cNvPr>
            <p:cNvSpPr txBox="1"/>
            <p:nvPr/>
          </p:nvSpPr>
          <p:spPr>
            <a:xfrm>
              <a:off x="4290060" y="1964055"/>
              <a:ext cx="21932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📈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優先課題と対策マトリクス</a:t>
              </a:r>
            </a:p>
          </p:txBody>
        </p:sp>
        <p:sp>
          <p:nvSpPr>
            <p:cNvPr id="54" name="フリーフォーム: 図形 53">
              <a:extLst>
                <a:ext uri="{FF2B5EF4-FFF2-40B4-BE49-F238E27FC236}">
                  <a16:creationId xmlns:a16="http://schemas.microsoft.com/office/drawing/2014/main" id="{4680F121-A62D-B517-5A89-9437382EBBEC}"/>
                </a:ext>
              </a:extLst>
            </p:cNvPr>
            <p:cNvSpPr/>
            <p:nvPr/>
          </p:nvSpPr>
          <p:spPr>
            <a:xfrm>
              <a:off x="4381500" y="2286000"/>
              <a:ext cx="7048500" cy="9525"/>
            </a:xfrm>
            <a:custGeom>
              <a:avLst/>
              <a:gdLst>
                <a:gd name="connsiteX0" fmla="*/ 0 w 7048500"/>
                <a:gd name="connsiteY0" fmla="*/ 0 h 9525"/>
                <a:gd name="connsiteX1" fmla="*/ 7048500 w 70485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048500" h="9525">
                  <a:moveTo>
                    <a:pt x="0" y="0"/>
                  </a:moveTo>
                  <a:lnTo>
                    <a:pt x="70485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98F49A9D-48FF-F13A-EFE2-EF4699D9B3FE}"/>
                </a:ext>
              </a:extLst>
            </p:cNvPr>
            <p:cNvSpPr txBox="1"/>
            <p:nvPr/>
          </p:nvSpPr>
          <p:spPr>
            <a:xfrm>
              <a:off x="6552247" y="2392680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1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実現難易度</a:t>
              </a: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5544F389-B6C1-78E6-988A-44E658B71CAB}"/>
                </a:ext>
              </a:extLst>
            </p:cNvPr>
            <p:cNvSpPr txBox="1"/>
            <p:nvPr/>
          </p:nvSpPr>
          <p:spPr>
            <a:xfrm>
              <a:off x="5433060" y="243078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容易</a:t>
              </a: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198116F8-2D53-8016-3AC2-35443AE113E2}"/>
                </a:ext>
              </a:extLst>
            </p:cNvPr>
            <p:cNvSpPr txBox="1"/>
            <p:nvPr/>
          </p:nvSpPr>
          <p:spPr>
            <a:xfrm>
              <a:off x="8481060" y="243078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困難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74ECF699-94CB-ACC4-F66B-B9C5B4E4E26A}"/>
                </a:ext>
              </a:extLst>
            </p:cNvPr>
            <p:cNvSpPr txBox="1"/>
            <p:nvPr/>
          </p:nvSpPr>
          <p:spPr>
            <a:xfrm>
              <a:off x="4191000" y="3140720"/>
              <a:ext cx="4667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100" b="1" spc="0" baseline="0" dirty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効果</a:t>
              </a: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C48FDDA4-3076-30B0-1132-FE900E0DDDF1}"/>
                </a:ext>
              </a:extLst>
            </p:cNvPr>
            <p:cNvSpPr txBox="1"/>
            <p:nvPr/>
          </p:nvSpPr>
          <p:spPr>
            <a:xfrm>
              <a:off x="4199771" y="2406878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 dirty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低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087831DA-0C67-0F27-5B0B-8DACF51DE1C2}"/>
                </a:ext>
              </a:extLst>
            </p:cNvPr>
            <p:cNvSpPr txBox="1"/>
            <p:nvPr/>
          </p:nvSpPr>
          <p:spPr>
            <a:xfrm>
              <a:off x="4199771" y="3930878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 dirty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高</a:t>
              </a:r>
            </a:p>
          </p:txBody>
        </p:sp>
        <p:sp>
          <p:nvSpPr>
            <p:cNvPr id="61" name="フリーフォーム: 図形 60">
              <a:extLst>
                <a:ext uri="{FF2B5EF4-FFF2-40B4-BE49-F238E27FC236}">
                  <a16:creationId xmlns:a16="http://schemas.microsoft.com/office/drawing/2014/main" id="{9C85204D-6A53-3D5B-4645-B16DADCB4B95}"/>
                </a:ext>
              </a:extLst>
            </p:cNvPr>
            <p:cNvSpPr/>
            <p:nvPr/>
          </p:nvSpPr>
          <p:spPr>
            <a:xfrm>
              <a:off x="4857750" y="2667000"/>
              <a:ext cx="6477000" cy="9525"/>
            </a:xfrm>
            <a:custGeom>
              <a:avLst/>
              <a:gdLst>
                <a:gd name="connsiteX0" fmla="*/ 0 w 6477000"/>
                <a:gd name="connsiteY0" fmla="*/ 0 h 9525"/>
                <a:gd name="connsiteX1" fmla="*/ 6477000 w 64770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77000" h="9525">
                  <a:moveTo>
                    <a:pt x="0" y="0"/>
                  </a:moveTo>
                  <a:lnTo>
                    <a:pt x="64770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2" name="フリーフォーム: 図形 61">
              <a:extLst>
                <a:ext uri="{FF2B5EF4-FFF2-40B4-BE49-F238E27FC236}">
                  <a16:creationId xmlns:a16="http://schemas.microsoft.com/office/drawing/2014/main" id="{590E0ED8-3981-1C51-8CEF-B2C1AD1700CA}"/>
                </a:ext>
              </a:extLst>
            </p:cNvPr>
            <p:cNvSpPr/>
            <p:nvPr/>
          </p:nvSpPr>
          <p:spPr>
            <a:xfrm>
              <a:off x="4857750" y="4286250"/>
              <a:ext cx="6477000" cy="9525"/>
            </a:xfrm>
            <a:custGeom>
              <a:avLst/>
              <a:gdLst>
                <a:gd name="connsiteX0" fmla="*/ 0 w 6477000"/>
                <a:gd name="connsiteY0" fmla="*/ 0 h 9525"/>
                <a:gd name="connsiteX1" fmla="*/ 6477000 w 64770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77000" h="9525">
                  <a:moveTo>
                    <a:pt x="0" y="0"/>
                  </a:moveTo>
                  <a:lnTo>
                    <a:pt x="64770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F72858E5-75A9-4D09-4F69-EEB4D529D1DB}"/>
                </a:ext>
              </a:extLst>
            </p:cNvPr>
            <p:cNvSpPr/>
            <p:nvPr/>
          </p:nvSpPr>
          <p:spPr>
            <a:xfrm>
              <a:off x="4857750" y="2667000"/>
              <a:ext cx="9525" cy="1619250"/>
            </a:xfrm>
            <a:custGeom>
              <a:avLst/>
              <a:gdLst>
                <a:gd name="connsiteX0" fmla="*/ 0 w 9525"/>
                <a:gd name="connsiteY0" fmla="*/ 0 h 1619250"/>
                <a:gd name="connsiteX1" fmla="*/ 0 w 9525"/>
                <a:gd name="connsiteY1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1619250">
                  <a:moveTo>
                    <a:pt x="0" y="0"/>
                  </a:moveTo>
                  <a:lnTo>
                    <a:pt x="0" y="161925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4" name="フリーフォーム: 図形 63">
              <a:extLst>
                <a:ext uri="{FF2B5EF4-FFF2-40B4-BE49-F238E27FC236}">
                  <a16:creationId xmlns:a16="http://schemas.microsoft.com/office/drawing/2014/main" id="{2828DCF4-1F7C-FA9B-5378-B4860108D70F}"/>
                </a:ext>
              </a:extLst>
            </p:cNvPr>
            <p:cNvSpPr/>
            <p:nvPr/>
          </p:nvSpPr>
          <p:spPr>
            <a:xfrm>
              <a:off x="8096250" y="2667000"/>
              <a:ext cx="9525" cy="1619250"/>
            </a:xfrm>
            <a:custGeom>
              <a:avLst/>
              <a:gdLst>
                <a:gd name="connsiteX0" fmla="*/ 0 w 9525"/>
                <a:gd name="connsiteY0" fmla="*/ 0 h 1619250"/>
                <a:gd name="connsiteX1" fmla="*/ 0 w 9525"/>
                <a:gd name="connsiteY1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1619250">
                  <a:moveTo>
                    <a:pt x="0" y="0"/>
                  </a:moveTo>
                  <a:lnTo>
                    <a:pt x="0" y="161925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5" name="フリーフォーム: 図形 64">
              <a:extLst>
                <a:ext uri="{FF2B5EF4-FFF2-40B4-BE49-F238E27FC236}">
                  <a16:creationId xmlns:a16="http://schemas.microsoft.com/office/drawing/2014/main" id="{A6A39C4A-1477-C808-ACDA-996D93214988}"/>
                </a:ext>
              </a:extLst>
            </p:cNvPr>
            <p:cNvSpPr/>
            <p:nvPr/>
          </p:nvSpPr>
          <p:spPr>
            <a:xfrm>
              <a:off x="11334750" y="2667000"/>
              <a:ext cx="9525" cy="1619250"/>
            </a:xfrm>
            <a:custGeom>
              <a:avLst/>
              <a:gdLst>
                <a:gd name="connsiteX0" fmla="*/ 0 w 9525"/>
                <a:gd name="connsiteY0" fmla="*/ 0 h 1619250"/>
                <a:gd name="connsiteX1" fmla="*/ 0 w 9525"/>
                <a:gd name="connsiteY1" fmla="*/ 1619250 h 161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1619250">
                  <a:moveTo>
                    <a:pt x="0" y="0"/>
                  </a:moveTo>
                  <a:lnTo>
                    <a:pt x="0" y="161925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71EA8B14-0C62-95E9-1DD3-8DDC8A8613A8}"/>
                </a:ext>
              </a:extLst>
            </p:cNvPr>
            <p:cNvSpPr/>
            <p:nvPr/>
          </p:nvSpPr>
          <p:spPr>
            <a:xfrm>
              <a:off x="5429250" y="3714750"/>
              <a:ext cx="571500" cy="571500"/>
            </a:xfrm>
            <a:custGeom>
              <a:avLst/>
              <a:gdLst>
                <a:gd name="connsiteX0" fmla="*/ 571500 w 571500"/>
                <a:gd name="connsiteY0" fmla="*/ 285750 h 571500"/>
                <a:gd name="connsiteX1" fmla="*/ 285750 w 571500"/>
                <a:gd name="connsiteY1" fmla="*/ 571500 h 571500"/>
                <a:gd name="connsiteX2" fmla="*/ 0 w 571500"/>
                <a:gd name="connsiteY2" fmla="*/ 285750 h 571500"/>
                <a:gd name="connsiteX3" fmla="*/ 285750 w 571500"/>
                <a:gd name="connsiteY3" fmla="*/ 0 h 571500"/>
                <a:gd name="connsiteX4" fmla="*/ 571500 w 571500"/>
                <a:gd name="connsiteY4" fmla="*/ 28575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1500" h="571500">
                  <a:moveTo>
                    <a:pt x="571500" y="285750"/>
                  </a:moveTo>
                  <a:cubicBezTo>
                    <a:pt x="571500" y="443565"/>
                    <a:pt x="443565" y="571500"/>
                    <a:pt x="285750" y="571500"/>
                  </a:cubicBezTo>
                  <a:cubicBezTo>
                    <a:pt x="127935" y="571500"/>
                    <a:pt x="0" y="443565"/>
                    <a:pt x="0" y="285750"/>
                  </a:cubicBezTo>
                  <a:cubicBezTo>
                    <a:pt x="0" y="127935"/>
                    <a:pt x="127935" y="0"/>
                    <a:pt x="285750" y="0"/>
                  </a:cubicBezTo>
                  <a:cubicBezTo>
                    <a:pt x="443565" y="0"/>
                    <a:pt x="571500" y="127935"/>
                    <a:pt x="571500" y="285750"/>
                  </a:cubicBezTo>
                  <a:close/>
                </a:path>
              </a:pathLst>
            </a:custGeom>
            <a:solidFill>
              <a:srgbClr val="EF4444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A5108482-9091-9CCF-2E59-49C2BBF069A1}"/>
                </a:ext>
              </a:extLst>
            </p:cNvPr>
            <p:cNvSpPr txBox="1"/>
            <p:nvPr/>
          </p:nvSpPr>
          <p:spPr>
            <a:xfrm>
              <a:off x="5451348" y="3823335"/>
              <a:ext cx="54373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体育授業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52E7770C-83FF-C2BD-CE84-8DB7509233B2}"/>
                </a:ext>
              </a:extLst>
            </p:cNvPr>
            <p:cNvSpPr txBox="1"/>
            <p:nvPr/>
          </p:nvSpPr>
          <p:spPr>
            <a:xfrm>
              <a:off x="5403723" y="3966210"/>
              <a:ext cx="58862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質・量充実</a:t>
              </a:r>
            </a:p>
          </p:txBody>
        </p:sp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7969F809-B76D-54B3-740F-FF465C512F4E}"/>
                </a:ext>
              </a:extLst>
            </p:cNvPr>
            <p:cNvSpPr/>
            <p:nvPr/>
          </p:nvSpPr>
          <p:spPr>
            <a:xfrm>
              <a:off x="6238875" y="3571875"/>
              <a:ext cx="476250" cy="476250"/>
            </a:xfrm>
            <a:custGeom>
              <a:avLst/>
              <a:gdLst>
                <a:gd name="connsiteX0" fmla="*/ 476250 w 476250"/>
                <a:gd name="connsiteY0" fmla="*/ 238125 h 476250"/>
                <a:gd name="connsiteX1" fmla="*/ 238125 w 476250"/>
                <a:gd name="connsiteY1" fmla="*/ 476250 h 476250"/>
                <a:gd name="connsiteX2" fmla="*/ 0 w 476250"/>
                <a:gd name="connsiteY2" fmla="*/ 238125 h 476250"/>
                <a:gd name="connsiteX3" fmla="*/ 238125 w 476250"/>
                <a:gd name="connsiteY3" fmla="*/ 0 h 476250"/>
                <a:gd name="connsiteX4" fmla="*/ 476250 w 476250"/>
                <a:gd name="connsiteY4" fmla="*/ 238125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0" h="476250">
                  <a:moveTo>
                    <a:pt x="476250" y="238125"/>
                  </a:moveTo>
                  <a:cubicBezTo>
                    <a:pt x="476250" y="369638"/>
                    <a:pt x="369638" y="476250"/>
                    <a:pt x="238125" y="476250"/>
                  </a:cubicBezTo>
                  <a:cubicBezTo>
                    <a:pt x="106612" y="476250"/>
                    <a:pt x="0" y="369638"/>
                    <a:pt x="0" y="238125"/>
                  </a:cubicBezTo>
                  <a:cubicBezTo>
                    <a:pt x="0" y="106612"/>
                    <a:pt x="106612" y="0"/>
                    <a:pt x="238125" y="0"/>
                  </a:cubicBezTo>
                  <a:cubicBezTo>
                    <a:pt x="369638" y="0"/>
                    <a:pt x="476250" y="106612"/>
                    <a:pt x="476250" y="238125"/>
                  </a:cubicBezTo>
                  <a:close/>
                </a:path>
              </a:pathLst>
            </a:custGeom>
            <a:solidFill>
              <a:srgbClr val="EF4444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DF6E4239-04C0-9A13-8658-C9055BE06F17}"/>
                </a:ext>
              </a:extLst>
            </p:cNvPr>
            <p:cNvSpPr txBox="1"/>
            <p:nvPr/>
          </p:nvSpPr>
          <p:spPr>
            <a:xfrm>
              <a:off x="6156579" y="3660267"/>
              <a:ext cx="63350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学校内運動</a:t>
              </a: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F0ED8694-C8C6-A1A2-62F9-FC6AD3EE312C}"/>
                </a:ext>
              </a:extLst>
            </p:cNvPr>
            <p:cNvSpPr txBox="1"/>
            <p:nvPr/>
          </p:nvSpPr>
          <p:spPr>
            <a:xfrm>
              <a:off x="6204204" y="3803142"/>
              <a:ext cx="54373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機会創出</a:t>
              </a:r>
            </a:p>
          </p:txBody>
        </p:sp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B80B2935-E79B-824F-A8E2-85A64B99EE8F}"/>
                </a:ext>
              </a:extLst>
            </p:cNvPr>
            <p:cNvSpPr/>
            <p:nvPr/>
          </p:nvSpPr>
          <p:spPr>
            <a:xfrm>
              <a:off x="5791200" y="3219450"/>
              <a:ext cx="419100" cy="419100"/>
            </a:xfrm>
            <a:custGeom>
              <a:avLst/>
              <a:gdLst>
                <a:gd name="connsiteX0" fmla="*/ 419100 w 419100"/>
                <a:gd name="connsiteY0" fmla="*/ 209550 h 419100"/>
                <a:gd name="connsiteX1" fmla="*/ 209550 w 419100"/>
                <a:gd name="connsiteY1" fmla="*/ 419100 h 419100"/>
                <a:gd name="connsiteX2" fmla="*/ 0 w 419100"/>
                <a:gd name="connsiteY2" fmla="*/ 209550 h 419100"/>
                <a:gd name="connsiteX3" fmla="*/ 209550 w 419100"/>
                <a:gd name="connsiteY3" fmla="*/ 0 h 419100"/>
                <a:gd name="connsiteX4" fmla="*/ 419100 w 419100"/>
                <a:gd name="connsiteY4" fmla="*/ 2095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100" h="419100">
                  <a:moveTo>
                    <a:pt x="419100" y="209550"/>
                  </a:moveTo>
                  <a:cubicBezTo>
                    <a:pt x="419100" y="325281"/>
                    <a:pt x="325281" y="419100"/>
                    <a:pt x="209550" y="419100"/>
                  </a:cubicBezTo>
                  <a:cubicBezTo>
                    <a:pt x="93819" y="419100"/>
                    <a:pt x="0" y="325281"/>
                    <a:pt x="0" y="209550"/>
                  </a:cubicBezTo>
                  <a:cubicBezTo>
                    <a:pt x="0" y="93819"/>
                    <a:pt x="93819" y="0"/>
                    <a:pt x="209550" y="0"/>
                  </a:cubicBezTo>
                  <a:cubicBezTo>
                    <a:pt x="325281" y="0"/>
                    <a:pt x="419100" y="93819"/>
                    <a:pt x="419100" y="209550"/>
                  </a:cubicBezTo>
                  <a:close/>
                </a:path>
              </a:pathLst>
            </a:custGeom>
            <a:solidFill>
              <a:srgbClr val="EF4444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D5F8279B-6911-7F83-0CF7-17AF588A8511}"/>
                </a:ext>
              </a:extLst>
            </p:cNvPr>
            <p:cNvSpPr txBox="1"/>
            <p:nvPr/>
          </p:nvSpPr>
          <p:spPr>
            <a:xfrm>
              <a:off x="5718810" y="3324987"/>
              <a:ext cx="54373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教員研修</a:t>
              </a:r>
            </a:p>
          </p:txBody>
        </p:sp>
        <p:sp>
          <p:nvSpPr>
            <p:cNvPr id="74" name="フリーフォーム: 図形 73">
              <a:extLst>
                <a:ext uri="{FF2B5EF4-FFF2-40B4-BE49-F238E27FC236}">
                  <a16:creationId xmlns:a16="http://schemas.microsoft.com/office/drawing/2014/main" id="{7D99462D-A588-FC51-D129-66C4587BE329}"/>
                </a:ext>
              </a:extLst>
            </p:cNvPr>
            <p:cNvSpPr/>
            <p:nvPr/>
          </p:nvSpPr>
          <p:spPr>
            <a:xfrm>
              <a:off x="7124700" y="3124200"/>
              <a:ext cx="419100" cy="419100"/>
            </a:xfrm>
            <a:custGeom>
              <a:avLst/>
              <a:gdLst>
                <a:gd name="connsiteX0" fmla="*/ 419100 w 419100"/>
                <a:gd name="connsiteY0" fmla="*/ 209550 h 419100"/>
                <a:gd name="connsiteX1" fmla="*/ 209550 w 419100"/>
                <a:gd name="connsiteY1" fmla="*/ 419100 h 419100"/>
                <a:gd name="connsiteX2" fmla="*/ 0 w 419100"/>
                <a:gd name="connsiteY2" fmla="*/ 209550 h 419100"/>
                <a:gd name="connsiteX3" fmla="*/ 209550 w 419100"/>
                <a:gd name="connsiteY3" fmla="*/ 0 h 419100"/>
                <a:gd name="connsiteX4" fmla="*/ 419100 w 419100"/>
                <a:gd name="connsiteY4" fmla="*/ 2095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100" h="419100">
                  <a:moveTo>
                    <a:pt x="419100" y="209550"/>
                  </a:moveTo>
                  <a:cubicBezTo>
                    <a:pt x="419100" y="325281"/>
                    <a:pt x="325281" y="419100"/>
                    <a:pt x="209550" y="419100"/>
                  </a:cubicBezTo>
                  <a:cubicBezTo>
                    <a:pt x="93819" y="419100"/>
                    <a:pt x="0" y="325281"/>
                    <a:pt x="0" y="209550"/>
                  </a:cubicBezTo>
                  <a:cubicBezTo>
                    <a:pt x="0" y="93819"/>
                    <a:pt x="93819" y="0"/>
                    <a:pt x="209550" y="0"/>
                  </a:cubicBezTo>
                  <a:cubicBezTo>
                    <a:pt x="325281" y="0"/>
                    <a:pt x="419100" y="93819"/>
                    <a:pt x="419100" y="209550"/>
                  </a:cubicBezTo>
                  <a:close/>
                </a:path>
              </a:pathLst>
            </a:custGeom>
            <a:solidFill>
              <a:srgbClr val="F59E0B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42E66127-5CA1-9C73-E503-84CE34E6F516}"/>
                </a:ext>
              </a:extLst>
            </p:cNvPr>
            <p:cNvSpPr txBox="1"/>
            <p:nvPr/>
          </p:nvSpPr>
          <p:spPr>
            <a:xfrm>
              <a:off x="7052310" y="3229737"/>
              <a:ext cx="54373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家庭支援</a:t>
              </a:r>
            </a:p>
          </p:txBody>
        </p:sp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9887C022-3310-2D3A-DD68-A046080BD937}"/>
                </a:ext>
              </a:extLst>
            </p:cNvPr>
            <p:cNvSpPr/>
            <p:nvPr/>
          </p:nvSpPr>
          <p:spPr>
            <a:xfrm>
              <a:off x="8267700" y="3409950"/>
              <a:ext cx="419100" cy="419100"/>
            </a:xfrm>
            <a:custGeom>
              <a:avLst/>
              <a:gdLst>
                <a:gd name="connsiteX0" fmla="*/ 419100 w 419100"/>
                <a:gd name="connsiteY0" fmla="*/ 209550 h 419100"/>
                <a:gd name="connsiteX1" fmla="*/ 209550 w 419100"/>
                <a:gd name="connsiteY1" fmla="*/ 419100 h 419100"/>
                <a:gd name="connsiteX2" fmla="*/ 0 w 419100"/>
                <a:gd name="connsiteY2" fmla="*/ 209550 h 419100"/>
                <a:gd name="connsiteX3" fmla="*/ 209550 w 419100"/>
                <a:gd name="connsiteY3" fmla="*/ 0 h 419100"/>
                <a:gd name="connsiteX4" fmla="*/ 419100 w 419100"/>
                <a:gd name="connsiteY4" fmla="*/ 2095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100" h="419100">
                  <a:moveTo>
                    <a:pt x="419100" y="209550"/>
                  </a:moveTo>
                  <a:cubicBezTo>
                    <a:pt x="419100" y="325281"/>
                    <a:pt x="325281" y="419100"/>
                    <a:pt x="209550" y="419100"/>
                  </a:cubicBezTo>
                  <a:cubicBezTo>
                    <a:pt x="93819" y="419100"/>
                    <a:pt x="0" y="325281"/>
                    <a:pt x="0" y="209550"/>
                  </a:cubicBezTo>
                  <a:cubicBezTo>
                    <a:pt x="0" y="93819"/>
                    <a:pt x="93819" y="0"/>
                    <a:pt x="209550" y="0"/>
                  </a:cubicBezTo>
                  <a:cubicBezTo>
                    <a:pt x="325281" y="0"/>
                    <a:pt x="419100" y="93819"/>
                    <a:pt x="419100" y="209550"/>
                  </a:cubicBezTo>
                  <a:close/>
                </a:path>
              </a:pathLst>
            </a:custGeom>
            <a:solidFill>
              <a:srgbClr val="F59E0B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3BD108A7-38C0-6A32-896C-97D3E5E168BC}"/>
                </a:ext>
              </a:extLst>
            </p:cNvPr>
            <p:cNvSpPr txBox="1"/>
            <p:nvPr/>
          </p:nvSpPr>
          <p:spPr>
            <a:xfrm>
              <a:off x="8195310" y="3515487"/>
              <a:ext cx="54373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地域連携</a:t>
              </a:r>
            </a:p>
          </p:txBody>
        </p:sp>
        <p:sp>
          <p:nvSpPr>
            <p:cNvPr id="78" name="フリーフォーム: 図形 77">
              <a:extLst>
                <a:ext uri="{FF2B5EF4-FFF2-40B4-BE49-F238E27FC236}">
                  <a16:creationId xmlns:a16="http://schemas.microsoft.com/office/drawing/2014/main" id="{B30ECEBF-7A3F-79F5-BF1C-ADC65F904919}"/>
                </a:ext>
              </a:extLst>
            </p:cNvPr>
            <p:cNvSpPr/>
            <p:nvPr/>
          </p:nvSpPr>
          <p:spPr>
            <a:xfrm>
              <a:off x="7715250" y="2857500"/>
              <a:ext cx="381000" cy="381000"/>
            </a:xfrm>
            <a:custGeom>
              <a:avLst/>
              <a:gdLst>
                <a:gd name="connsiteX0" fmla="*/ 381000 w 381000"/>
                <a:gd name="connsiteY0" fmla="*/ 190500 h 381000"/>
                <a:gd name="connsiteX1" fmla="*/ 190500 w 381000"/>
                <a:gd name="connsiteY1" fmla="*/ 381000 h 381000"/>
                <a:gd name="connsiteX2" fmla="*/ 0 w 381000"/>
                <a:gd name="connsiteY2" fmla="*/ 190500 h 381000"/>
                <a:gd name="connsiteX3" fmla="*/ 190500 w 381000"/>
                <a:gd name="connsiteY3" fmla="*/ 0 h 381000"/>
                <a:gd name="connsiteX4" fmla="*/ 381000 w 381000"/>
                <a:gd name="connsiteY4" fmla="*/ 1905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1000" h="381000">
                  <a:moveTo>
                    <a:pt x="381000" y="190500"/>
                  </a:moveTo>
                  <a:cubicBezTo>
                    <a:pt x="381000" y="295710"/>
                    <a:pt x="295710" y="381000"/>
                    <a:pt x="190500" y="381000"/>
                  </a:cubicBezTo>
                  <a:cubicBezTo>
                    <a:pt x="85290" y="381000"/>
                    <a:pt x="0" y="295710"/>
                    <a:pt x="0" y="190500"/>
                  </a:cubicBezTo>
                  <a:cubicBezTo>
                    <a:pt x="0" y="85290"/>
                    <a:pt x="85290" y="0"/>
                    <a:pt x="190500" y="0"/>
                  </a:cubicBezTo>
                  <a:cubicBezTo>
                    <a:pt x="295710" y="0"/>
                    <a:pt x="381000" y="85290"/>
                    <a:pt x="381000" y="190500"/>
                  </a:cubicBezTo>
                  <a:close/>
                </a:path>
              </a:pathLst>
            </a:custGeom>
            <a:solidFill>
              <a:srgbClr val="F59E0B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0A1D4D3A-3F20-9C12-937E-BA25FAFD2A80}"/>
                </a:ext>
              </a:extLst>
            </p:cNvPr>
            <p:cNvSpPr txBox="1"/>
            <p:nvPr/>
          </p:nvSpPr>
          <p:spPr>
            <a:xfrm>
              <a:off x="7623810" y="2943987"/>
              <a:ext cx="54373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生活習慣</a:t>
              </a:r>
            </a:p>
          </p:txBody>
        </p:sp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4F299291-C5E2-3432-E168-EE004A1C88A4}"/>
                </a:ext>
              </a:extLst>
            </p:cNvPr>
            <p:cNvSpPr/>
            <p:nvPr/>
          </p:nvSpPr>
          <p:spPr>
            <a:xfrm>
              <a:off x="8877300" y="2781300"/>
              <a:ext cx="342900" cy="342900"/>
            </a:xfrm>
            <a:custGeom>
              <a:avLst/>
              <a:gdLst>
                <a:gd name="connsiteX0" fmla="*/ 342900 w 342900"/>
                <a:gd name="connsiteY0" fmla="*/ 171450 h 342900"/>
                <a:gd name="connsiteX1" fmla="*/ 171450 w 342900"/>
                <a:gd name="connsiteY1" fmla="*/ 342900 h 342900"/>
                <a:gd name="connsiteX2" fmla="*/ 0 w 342900"/>
                <a:gd name="connsiteY2" fmla="*/ 171450 h 342900"/>
                <a:gd name="connsiteX3" fmla="*/ 171450 w 342900"/>
                <a:gd name="connsiteY3" fmla="*/ 0 h 342900"/>
                <a:gd name="connsiteX4" fmla="*/ 342900 w 342900"/>
                <a:gd name="connsiteY4" fmla="*/ 17145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342900">
                  <a:moveTo>
                    <a:pt x="342900" y="171450"/>
                  </a:moveTo>
                  <a:cubicBezTo>
                    <a:pt x="342900" y="266139"/>
                    <a:pt x="266139" y="342900"/>
                    <a:pt x="171450" y="342900"/>
                  </a:cubicBezTo>
                  <a:cubicBezTo>
                    <a:pt x="76761" y="342900"/>
                    <a:pt x="0" y="266139"/>
                    <a:pt x="0" y="171450"/>
                  </a:cubicBezTo>
                  <a:cubicBezTo>
                    <a:pt x="0" y="76761"/>
                    <a:pt x="76761" y="0"/>
                    <a:pt x="171450" y="0"/>
                  </a:cubicBezTo>
                  <a:cubicBezTo>
                    <a:pt x="266139" y="0"/>
                    <a:pt x="342900" y="76761"/>
                    <a:pt x="342900" y="171450"/>
                  </a:cubicBezTo>
                  <a:close/>
                </a:path>
              </a:pathLst>
            </a:custGeom>
            <a:solidFill>
              <a:srgbClr val="10B981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BE4B2F7F-1B03-C27D-9C13-73A9009272B2}"/>
                </a:ext>
              </a:extLst>
            </p:cNvPr>
            <p:cNvSpPr txBox="1"/>
            <p:nvPr/>
          </p:nvSpPr>
          <p:spPr>
            <a:xfrm>
              <a:off x="8812530" y="2849118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先進技術</a:t>
              </a:r>
            </a:p>
          </p:txBody>
        </p:sp>
        <p:sp>
          <p:nvSpPr>
            <p:cNvPr id="82" name="フリーフォーム: 図形 81">
              <a:extLst>
                <a:ext uri="{FF2B5EF4-FFF2-40B4-BE49-F238E27FC236}">
                  <a16:creationId xmlns:a16="http://schemas.microsoft.com/office/drawing/2014/main" id="{D3C69DE2-C9B3-7327-F707-CE0578B807D4}"/>
                </a:ext>
              </a:extLst>
            </p:cNvPr>
            <p:cNvSpPr/>
            <p:nvPr/>
          </p:nvSpPr>
          <p:spPr>
            <a:xfrm>
              <a:off x="9639300" y="2971800"/>
              <a:ext cx="342900" cy="342900"/>
            </a:xfrm>
            <a:custGeom>
              <a:avLst/>
              <a:gdLst>
                <a:gd name="connsiteX0" fmla="*/ 342900 w 342900"/>
                <a:gd name="connsiteY0" fmla="*/ 171450 h 342900"/>
                <a:gd name="connsiteX1" fmla="*/ 171450 w 342900"/>
                <a:gd name="connsiteY1" fmla="*/ 342900 h 342900"/>
                <a:gd name="connsiteX2" fmla="*/ 0 w 342900"/>
                <a:gd name="connsiteY2" fmla="*/ 171450 h 342900"/>
                <a:gd name="connsiteX3" fmla="*/ 171450 w 342900"/>
                <a:gd name="connsiteY3" fmla="*/ 0 h 342900"/>
                <a:gd name="connsiteX4" fmla="*/ 342900 w 342900"/>
                <a:gd name="connsiteY4" fmla="*/ 17145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342900">
                  <a:moveTo>
                    <a:pt x="342900" y="171450"/>
                  </a:moveTo>
                  <a:cubicBezTo>
                    <a:pt x="342900" y="266139"/>
                    <a:pt x="266140" y="342900"/>
                    <a:pt x="171450" y="342900"/>
                  </a:cubicBezTo>
                  <a:cubicBezTo>
                    <a:pt x="76761" y="342900"/>
                    <a:pt x="0" y="266139"/>
                    <a:pt x="0" y="171450"/>
                  </a:cubicBezTo>
                  <a:cubicBezTo>
                    <a:pt x="0" y="76761"/>
                    <a:pt x="76761" y="0"/>
                    <a:pt x="171450" y="0"/>
                  </a:cubicBezTo>
                  <a:cubicBezTo>
                    <a:pt x="266140" y="0"/>
                    <a:pt x="342900" y="76761"/>
                    <a:pt x="342900" y="171450"/>
                  </a:cubicBezTo>
                  <a:close/>
                </a:path>
              </a:pathLst>
            </a:custGeom>
            <a:solidFill>
              <a:srgbClr val="10B981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921FCC31-7616-A67E-C7A8-E5B10525D79D}"/>
                </a:ext>
              </a:extLst>
            </p:cNvPr>
            <p:cNvSpPr txBox="1"/>
            <p:nvPr/>
          </p:nvSpPr>
          <p:spPr>
            <a:xfrm>
              <a:off x="9565386" y="3039618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特定支援</a:t>
              </a:r>
            </a:p>
          </p:txBody>
        </p:sp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5717F4A7-1E08-DC71-C40B-83E0BCF63012}"/>
                </a:ext>
              </a:extLst>
            </p:cNvPr>
            <p:cNvSpPr/>
            <p:nvPr/>
          </p:nvSpPr>
          <p:spPr>
            <a:xfrm>
              <a:off x="10306050" y="3067050"/>
              <a:ext cx="342900" cy="342900"/>
            </a:xfrm>
            <a:custGeom>
              <a:avLst/>
              <a:gdLst>
                <a:gd name="connsiteX0" fmla="*/ 342900 w 342900"/>
                <a:gd name="connsiteY0" fmla="*/ 171450 h 342900"/>
                <a:gd name="connsiteX1" fmla="*/ 171450 w 342900"/>
                <a:gd name="connsiteY1" fmla="*/ 342900 h 342900"/>
                <a:gd name="connsiteX2" fmla="*/ 0 w 342900"/>
                <a:gd name="connsiteY2" fmla="*/ 171450 h 342900"/>
                <a:gd name="connsiteX3" fmla="*/ 171450 w 342900"/>
                <a:gd name="connsiteY3" fmla="*/ 0 h 342900"/>
                <a:gd name="connsiteX4" fmla="*/ 342900 w 342900"/>
                <a:gd name="connsiteY4" fmla="*/ 17145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342900">
                  <a:moveTo>
                    <a:pt x="342900" y="171450"/>
                  </a:moveTo>
                  <a:cubicBezTo>
                    <a:pt x="342900" y="266139"/>
                    <a:pt x="266140" y="342900"/>
                    <a:pt x="171450" y="342900"/>
                  </a:cubicBezTo>
                  <a:cubicBezTo>
                    <a:pt x="76760" y="342900"/>
                    <a:pt x="0" y="266139"/>
                    <a:pt x="0" y="171450"/>
                  </a:cubicBezTo>
                  <a:cubicBezTo>
                    <a:pt x="0" y="76761"/>
                    <a:pt x="76760" y="0"/>
                    <a:pt x="171450" y="0"/>
                  </a:cubicBezTo>
                  <a:cubicBezTo>
                    <a:pt x="266140" y="0"/>
                    <a:pt x="342900" y="76761"/>
                    <a:pt x="342900" y="171450"/>
                  </a:cubicBezTo>
                  <a:close/>
                </a:path>
              </a:pathLst>
            </a:custGeom>
            <a:solidFill>
              <a:srgbClr val="10B981">
                <a:alpha val="8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A9903C7E-C5C7-1D3B-4001-F36E5E1CA095}"/>
                </a:ext>
              </a:extLst>
            </p:cNvPr>
            <p:cNvSpPr txBox="1"/>
            <p:nvPr/>
          </p:nvSpPr>
          <p:spPr>
            <a:xfrm>
              <a:off x="10261854" y="3103118"/>
              <a:ext cx="4475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エリート</a:t>
              </a:r>
              <a:endParaRPr lang="en-US" altLang="ja-JP" sz="600" spc="0" baseline="0" dirty="0">
                <a:ln/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ＭＳ ゴシック"/>
                <a:rtl val="0"/>
              </a:endParaRPr>
            </a:p>
            <a:p>
              <a:pPr algn="ctr"/>
              <a:r>
                <a:rPr lang="ja-JP" altLang="en-US" sz="600" spc="0" baseline="0" dirty="0">
                  <a:ln/>
                  <a:solidFill>
                    <a:srgbClr val="FFFFF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育成</a:t>
              </a:r>
            </a:p>
          </p:txBody>
        </p:sp>
      </p:grpSp>
      <p:grpSp>
        <p:nvGrpSpPr>
          <p:cNvPr id="86" name="グラフィックス 4">
            <a:extLst>
              <a:ext uri="{FF2B5EF4-FFF2-40B4-BE49-F238E27FC236}">
                <a16:creationId xmlns:a16="http://schemas.microsoft.com/office/drawing/2014/main" id="{F7990E3D-676A-DFA9-32B5-27EB250F9AAA}"/>
              </a:ext>
            </a:extLst>
          </p:cNvPr>
          <p:cNvGrpSpPr/>
          <p:nvPr/>
        </p:nvGrpSpPr>
        <p:grpSpPr>
          <a:xfrm>
            <a:off x="381000" y="4667250"/>
            <a:ext cx="3619500" cy="1741349"/>
            <a:chOff x="381000" y="4667250"/>
            <a:chExt cx="3619500" cy="1741349"/>
          </a:xfrm>
        </p:grpSpPr>
        <p:sp>
          <p:nvSpPr>
            <p:cNvPr id="87" name="フリーフォーム: 図形 86">
              <a:extLst>
                <a:ext uri="{FF2B5EF4-FFF2-40B4-BE49-F238E27FC236}">
                  <a16:creationId xmlns:a16="http://schemas.microsoft.com/office/drawing/2014/main" id="{96EB249F-23BF-5BD7-773E-C8DAC0B281A6}"/>
                </a:ext>
              </a:extLst>
            </p:cNvPr>
            <p:cNvSpPr/>
            <p:nvPr/>
          </p:nvSpPr>
          <p:spPr>
            <a:xfrm>
              <a:off x="381000" y="4667250"/>
              <a:ext cx="3619500" cy="1714500"/>
            </a:xfrm>
            <a:custGeom>
              <a:avLst/>
              <a:gdLst>
                <a:gd name="connsiteX0" fmla="*/ 3505200 w 3619500"/>
                <a:gd name="connsiteY0" fmla="*/ 0 h 1714500"/>
                <a:gd name="connsiteX1" fmla="*/ 3619500 w 3619500"/>
                <a:gd name="connsiteY1" fmla="*/ 0 h 1714500"/>
                <a:gd name="connsiteX2" fmla="*/ 3619500 w 3619500"/>
                <a:gd name="connsiteY2" fmla="*/ 1714500 h 1714500"/>
                <a:gd name="connsiteX3" fmla="*/ 3505200 w 3619500"/>
                <a:gd name="connsiteY3" fmla="*/ 1714500 h 1714500"/>
                <a:gd name="connsiteX4" fmla="*/ 114300 w 3619500"/>
                <a:gd name="connsiteY4" fmla="*/ 1714500 h 1714500"/>
                <a:gd name="connsiteX5" fmla="*/ 0 w 3619500"/>
                <a:gd name="connsiteY5" fmla="*/ 1714500 h 1714500"/>
                <a:gd name="connsiteX6" fmla="*/ 0 w 3619500"/>
                <a:gd name="connsiteY6" fmla="*/ 0 h 1714500"/>
                <a:gd name="connsiteX7" fmla="*/ 114300 w 3619500"/>
                <a:gd name="connsiteY7" fmla="*/ 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500" h="1714500">
                  <a:moveTo>
                    <a:pt x="3505200" y="0"/>
                  </a:moveTo>
                  <a:cubicBezTo>
                    <a:pt x="3568326" y="0"/>
                    <a:pt x="3619500" y="0"/>
                    <a:pt x="3619500" y="0"/>
                  </a:cubicBezTo>
                  <a:lnTo>
                    <a:pt x="3619500" y="1714500"/>
                  </a:lnTo>
                  <a:cubicBezTo>
                    <a:pt x="3619500" y="1714500"/>
                    <a:pt x="3568326" y="1714500"/>
                    <a:pt x="3505200" y="1714500"/>
                  </a:cubicBezTo>
                  <a:lnTo>
                    <a:pt x="114300" y="1714500"/>
                  </a:lnTo>
                  <a:cubicBezTo>
                    <a:pt x="51174" y="1714500"/>
                    <a:pt x="0" y="1714500"/>
                    <a:pt x="0" y="1714500"/>
                  </a:cubicBezTo>
                  <a:lnTo>
                    <a:pt x="0" y="0"/>
                  </a:lnTo>
                  <a:cubicBezTo>
                    <a:pt x="0" y="0"/>
                    <a:pt x="51174" y="0"/>
                    <a:pt x="114300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194D4017-FADE-6978-3F8A-13FF52915671}"/>
                </a:ext>
              </a:extLst>
            </p:cNvPr>
            <p:cNvSpPr txBox="1"/>
            <p:nvPr/>
          </p:nvSpPr>
          <p:spPr>
            <a:xfrm>
              <a:off x="480060" y="4726305"/>
              <a:ext cx="19816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🎯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20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体力向上の多角的意義</a:t>
              </a:r>
            </a:p>
          </p:txBody>
        </p:sp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E41FF63A-9602-3D85-3581-C470DAD1FDB7}"/>
                </a:ext>
              </a:extLst>
            </p:cNvPr>
            <p:cNvSpPr/>
            <p:nvPr/>
          </p:nvSpPr>
          <p:spPr>
            <a:xfrm>
              <a:off x="571500" y="5048250"/>
              <a:ext cx="2857500" cy="9525"/>
            </a:xfrm>
            <a:custGeom>
              <a:avLst/>
              <a:gdLst>
                <a:gd name="connsiteX0" fmla="*/ 0 w 2857500"/>
                <a:gd name="connsiteY0" fmla="*/ 0 h 9525"/>
                <a:gd name="connsiteX1" fmla="*/ 2857500 w 28575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7500" h="9525">
                  <a:moveTo>
                    <a:pt x="0" y="0"/>
                  </a:moveTo>
                  <a:lnTo>
                    <a:pt x="28575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90" name="グラフィックス 4">
              <a:extLst>
                <a:ext uri="{FF2B5EF4-FFF2-40B4-BE49-F238E27FC236}">
                  <a16:creationId xmlns:a16="http://schemas.microsoft.com/office/drawing/2014/main" id="{2123F7D2-09A1-3A7A-67F2-E38FB4C894EC}"/>
                </a:ext>
              </a:extLst>
            </p:cNvPr>
            <p:cNvGrpSpPr/>
            <p:nvPr/>
          </p:nvGrpSpPr>
          <p:grpSpPr>
            <a:xfrm>
              <a:off x="480060" y="5126355"/>
              <a:ext cx="1630575" cy="1282244"/>
              <a:chOff x="480060" y="5126355"/>
              <a:chExt cx="1630575" cy="1282244"/>
            </a:xfrm>
          </p:grpSpPr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D848AD44-A99C-EA06-CEB3-571BAD8A6F02}"/>
                  </a:ext>
                </a:extLst>
              </p:cNvPr>
              <p:cNvSpPr txBox="1"/>
              <p:nvPr/>
            </p:nvSpPr>
            <p:spPr>
              <a:xfrm>
                <a:off x="480060" y="5126355"/>
                <a:ext cx="56618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子ども</a:t>
                </a:r>
              </a:p>
            </p:txBody>
          </p:sp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65F27E40-A3D1-C91E-E03F-4D3EC51A5E33}"/>
                  </a:ext>
                </a:extLst>
              </p:cNvPr>
              <p:cNvSpPr txBox="1"/>
              <p:nvPr/>
            </p:nvSpPr>
            <p:spPr>
              <a:xfrm>
                <a:off x="480060" y="5335905"/>
                <a:ext cx="163057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健康増進、学習意欲・集中力向上</a:t>
                </a:r>
              </a:p>
            </p:txBody>
          </p:sp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239B6BF1-8228-6DF8-C409-C1DE884636CE}"/>
                  </a:ext>
                </a:extLst>
              </p:cNvPr>
              <p:cNvSpPr txBox="1"/>
              <p:nvPr/>
            </p:nvSpPr>
            <p:spPr>
              <a:xfrm>
                <a:off x="480060" y="5554980"/>
                <a:ext cx="56938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保護者</a:t>
                </a:r>
              </a:p>
            </p:txBody>
          </p:sp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864DC939-397F-1ECB-D5CA-9BB2531A38D0}"/>
                  </a:ext>
                </a:extLst>
              </p:cNvPr>
              <p:cNvSpPr txBox="1"/>
              <p:nvPr/>
            </p:nvSpPr>
            <p:spPr>
              <a:xfrm>
                <a:off x="480060" y="5764530"/>
                <a:ext cx="116891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安心感、親子関係改善</a:t>
                </a:r>
              </a:p>
            </p:txBody>
          </p:sp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2747C932-3845-5FC6-ADFE-77CDF038EF1B}"/>
                  </a:ext>
                </a:extLst>
              </p:cNvPr>
              <p:cNvSpPr txBox="1"/>
              <p:nvPr/>
            </p:nvSpPr>
            <p:spPr>
              <a:xfrm>
                <a:off x="480060" y="5983605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学校</a:t>
                </a:r>
              </a:p>
            </p:txBody>
          </p:sp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ECFC8A52-F330-73BC-3222-2588965D0D94}"/>
                  </a:ext>
                </a:extLst>
              </p:cNvPr>
              <p:cNvSpPr txBox="1"/>
              <p:nvPr/>
            </p:nvSpPr>
            <p:spPr>
              <a:xfrm>
                <a:off x="480060" y="6193155"/>
                <a:ext cx="147027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学力向上、活力ある学校風土</a:t>
                </a:r>
              </a:p>
            </p:txBody>
          </p:sp>
        </p:grpSp>
        <p:grpSp>
          <p:nvGrpSpPr>
            <p:cNvPr id="97" name="グラフィックス 4">
              <a:extLst>
                <a:ext uri="{FF2B5EF4-FFF2-40B4-BE49-F238E27FC236}">
                  <a16:creationId xmlns:a16="http://schemas.microsoft.com/office/drawing/2014/main" id="{4CE7DBE4-AB57-518C-41E2-DACBE3241CC6}"/>
                </a:ext>
              </a:extLst>
            </p:cNvPr>
            <p:cNvGrpSpPr/>
            <p:nvPr/>
          </p:nvGrpSpPr>
          <p:grpSpPr>
            <a:xfrm>
              <a:off x="2004060" y="5126355"/>
              <a:ext cx="1609736" cy="853619"/>
              <a:chOff x="2004060" y="5126355"/>
              <a:chExt cx="1609736" cy="853619"/>
            </a:xfrm>
          </p:grpSpPr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9385D9CC-2EFC-2EA7-A5A5-2030C1AC5CAD}"/>
                  </a:ext>
                </a:extLst>
              </p:cNvPr>
              <p:cNvSpPr txBox="1"/>
              <p:nvPr/>
            </p:nvSpPr>
            <p:spPr>
              <a:xfrm>
                <a:off x="2004060" y="5126355"/>
                <a:ext cx="69762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地域社会</a:t>
                </a:r>
              </a:p>
            </p:txBody>
          </p:sp>
          <p:sp>
            <p:nvSpPr>
              <p:cNvPr id="99" name="テキスト ボックス 98">
                <a:extLst>
                  <a:ext uri="{FF2B5EF4-FFF2-40B4-BE49-F238E27FC236}">
                    <a16:creationId xmlns:a16="http://schemas.microsoft.com/office/drawing/2014/main" id="{0AE8D530-D64C-542B-FF3E-36ECC0F1A3AB}"/>
                  </a:ext>
                </a:extLst>
              </p:cNvPr>
              <p:cNvSpPr txBox="1"/>
              <p:nvPr/>
            </p:nvSpPr>
            <p:spPr>
              <a:xfrm>
                <a:off x="2004060" y="5335905"/>
                <a:ext cx="160973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コミュニティ活性化、世代間交流</a:t>
                </a:r>
              </a:p>
            </p:txBody>
          </p:sp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86788856-1954-1730-A7E0-916EFED5CF99}"/>
                  </a:ext>
                </a:extLst>
              </p:cNvPr>
              <p:cNvSpPr txBox="1"/>
              <p:nvPr/>
            </p:nvSpPr>
            <p:spPr>
              <a:xfrm>
                <a:off x="2004060" y="5554980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0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行政</a:t>
                </a:r>
              </a:p>
            </p:txBody>
          </p: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38DE0EA9-5942-C07C-A584-6DEFFF70825B}"/>
                  </a:ext>
                </a:extLst>
              </p:cNvPr>
              <p:cNvSpPr txBox="1"/>
              <p:nvPr/>
            </p:nvSpPr>
            <p:spPr>
              <a:xfrm>
                <a:off x="2004060" y="5764530"/>
                <a:ext cx="127150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334155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次世代育成、医療費抑制</a:t>
                </a:r>
              </a:p>
            </p:txBody>
          </p:sp>
        </p:grpSp>
      </p:grpSp>
      <p:sp>
        <p:nvSpPr>
          <p:cNvPr id="102" name="フリーフォーム: 図形 101">
            <a:extLst>
              <a:ext uri="{FF2B5EF4-FFF2-40B4-BE49-F238E27FC236}">
                <a16:creationId xmlns:a16="http://schemas.microsoft.com/office/drawing/2014/main" id="{0EB5D1B2-731F-72FD-1F97-3F03E60A1C1C}"/>
              </a:ext>
            </a:extLst>
          </p:cNvPr>
          <p:cNvSpPr/>
          <p:nvPr/>
        </p:nvSpPr>
        <p:spPr>
          <a:xfrm>
            <a:off x="4191000" y="4667250"/>
            <a:ext cx="7620000" cy="1714500"/>
          </a:xfrm>
          <a:custGeom>
            <a:avLst/>
            <a:gdLst>
              <a:gd name="connsiteX0" fmla="*/ 7505700 w 7620000"/>
              <a:gd name="connsiteY0" fmla="*/ 0 h 1714500"/>
              <a:gd name="connsiteX1" fmla="*/ 7620000 w 7620000"/>
              <a:gd name="connsiteY1" fmla="*/ 0 h 1714500"/>
              <a:gd name="connsiteX2" fmla="*/ 7620000 w 7620000"/>
              <a:gd name="connsiteY2" fmla="*/ 1714500 h 1714500"/>
              <a:gd name="connsiteX3" fmla="*/ 7505700 w 7620000"/>
              <a:gd name="connsiteY3" fmla="*/ 1714500 h 1714500"/>
              <a:gd name="connsiteX4" fmla="*/ 114300 w 7620000"/>
              <a:gd name="connsiteY4" fmla="*/ 1714500 h 1714500"/>
              <a:gd name="connsiteX5" fmla="*/ 0 w 7620000"/>
              <a:gd name="connsiteY5" fmla="*/ 1714500 h 1714500"/>
              <a:gd name="connsiteX6" fmla="*/ 0 w 7620000"/>
              <a:gd name="connsiteY6" fmla="*/ 0 h 1714500"/>
              <a:gd name="connsiteX7" fmla="*/ 114300 w 7620000"/>
              <a:gd name="connsiteY7" fmla="*/ 0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20000" h="1714500">
                <a:moveTo>
                  <a:pt x="7505700" y="0"/>
                </a:moveTo>
                <a:cubicBezTo>
                  <a:pt x="7568827" y="0"/>
                  <a:pt x="7620000" y="0"/>
                  <a:pt x="7620000" y="0"/>
                </a:cubicBezTo>
                <a:lnTo>
                  <a:pt x="7620000" y="1714500"/>
                </a:lnTo>
                <a:cubicBezTo>
                  <a:pt x="7620000" y="1714500"/>
                  <a:pt x="7568827" y="1714500"/>
                  <a:pt x="7505700" y="1714500"/>
                </a:cubicBezTo>
                <a:lnTo>
                  <a:pt x="114300" y="1714500"/>
                </a:lnTo>
                <a:cubicBezTo>
                  <a:pt x="51174" y="1714500"/>
                  <a:pt x="0" y="1714500"/>
                  <a:pt x="0" y="1714500"/>
                </a:cubicBezTo>
                <a:lnTo>
                  <a:pt x="0" y="0"/>
                </a:lnTo>
                <a:cubicBezTo>
                  <a:pt x="0" y="0"/>
                  <a:pt x="51174" y="0"/>
                  <a:pt x="114300" y="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714D9F7F-8690-56F9-FC31-CADE97CA340A}"/>
              </a:ext>
            </a:extLst>
          </p:cNvPr>
          <p:cNvSpPr txBox="1"/>
          <p:nvPr/>
        </p:nvSpPr>
        <p:spPr>
          <a:xfrm>
            <a:off x="4290060" y="4726305"/>
            <a:ext cx="18213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spc="0" baseline="0">
                <a:ln/>
                <a:solidFill>
                  <a:srgbClr val="1E40A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Segoe UI Emoji"/>
                <a:rtl val="0"/>
              </a:rPr>
              <a:t>💡</a:t>
            </a:r>
            <a:r>
              <a:rPr lang="ja-JP" altLang="en-US" sz="1200" b="1" spc="0" baseline="0">
                <a:ln/>
                <a:solidFill>
                  <a:srgbClr val="1E40A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  <a:rtl val="0"/>
              </a:rPr>
              <a:t> </a:t>
            </a:r>
            <a:r>
              <a:rPr lang="ja-JP" altLang="en-US" sz="1200" b="1" spc="0" baseline="0">
                <a:ln/>
                <a:solidFill>
                  <a:srgbClr val="1E40A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ＭＳ ゴシック"/>
                <a:rtl val="0"/>
              </a:rPr>
              <a:t>成功事例と指標設定</a:t>
            </a:r>
          </a:p>
        </p:txBody>
      </p:sp>
      <p:sp>
        <p:nvSpPr>
          <p:cNvPr id="104" name="フリーフォーム: 図形 103">
            <a:extLst>
              <a:ext uri="{FF2B5EF4-FFF2-40B4-BE49-F238E27FC236}">
                <a16:creationId xmlns:a16="http://schemas.microsoft.com/office/drawing/2014/main" id="{8974B9D3-2329-6E1E-7EFF-DB2EB13C762B}"/>
              </a:ext>
            </a:extLst>
          </p:cNvPr>
          <p:cNvSpPr/>
          <p:nvPr/>
        </p:nvSpPr>
        <p:spPr>
          <a:xfrm>
            <a:off x="4381500" y="5048250"/>
            <a:ext cx="7048500" cy="9525"/>
          </a:xfrm>
          <a:custGeom>
            <a:avLst/>
            <a:gdLst>
              <a:gd name="connsiteX0" fmla="*/ 0 w 7048500"/>
              <a:gd name="connsiteY0" fmla="*/ 0 h 9525"/>
              <a:gd name="connsiteX1" fmla="*/ 7048500 w 7048500"/>
              <a:gd name="connsiteY1" fmla="*/ 0 h 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48500" h="9525">
                <a:moveTo>
                  <a:pt x="0" y="0"/>
                </a:moveTo>
                <a:lnTo>
                  <a:pt x="7048500" y="0"/>
                </a:lnTo>
              </a:path>
            </a:pathLst>
          </a:custGeom>
          <a:ln w="9525" cap="flat">
            <a:solidFill>
              <a:srgbClr val="E2E8F0"/>
            </a:solidFill>
            <a:prstDash val="solid"/>
            <a:miter/>
          </a:ln>
        </p:spPr>
        <p:txBody>
          <a:bodyPr rtlCol="0" anchor="ctr"/>
          <a:lstStyle/>
          <a:p>
            <a:endParaRPr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5" name="グラフィックス 4">
            <a:extLst>
              <a:ext uri="{FF2B5EF4-FFF2-40B4-BE49-F238E27FC236}">
                <a16:creationId xmlns:a16="http://schemas.microsoft.com/office/drawing/2014/main" id="{4EA2639D-F981-A79B-D05D-B6CF7B8D31A1}"/>
              </a:ext>
            </a:extLst>
          </p:cNvPr>
          <p:cNvGrpSpPr/>
          <p:nvPr/>
        </p:nvGrpSpPr>
        <p:grpSpPr>
          <a:xfrm>
            <a:off x="4290060" y="5126355"/>
            <a:ext cx="2763898" cy="786944"/>
            <a:chOff x="4290060" y="5126355"/>
            <a:chExt cx="2763898" cy="786944"/>
          </a:xfrm>
        </p:grpSpPr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85FE7083-94CD-44C0-4194-B8D16048D88E}"/>
                </a:ext>
              </a:extLst>
            </p:cNvPr>
            <p:cNvSpPr txBox="1"/>
            <p:nvPr/>
          </p:nvSpPr>
          <p:spPr>
            <a:xfrm>
              <a:off x="4290060" y="5126355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先進事例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C3D2226C-2E49-224C-026F-19CEF6F556D6}"/>
                </a:ext>
              </a:extLst>
            </p:cNvPr>
            <p:cNvSpPr txBox="1"/>
            <p:nvPr/>
          </p:nvSpPr>
          <p:spPr>
            <a:xfrm>
              <a:off x="4290060" y="5316855"/>
              <a:ext cx="276389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• 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品川区：テクニカルアドバイザー配置、スポーツトライアル</a:t>
              </a: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B8CB29E0-E491-146E-160D-5D667BE97C2D}"/>
                </a:ext>
              </a:extLst>
            </p:cNvPr>
            <p:cNvSpPr txBox="1"/>
            <p:nvPr/>
          </p:nvSpPr>
          <p:spPr>
            <a:xfrm>
              <a:off x="4290060" y="5507355"/>
              <a:ext cx="23391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• 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江戸川区：休み時間の外遊び推進（鬼ごっこ等）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FD500BC7-46FC-4365-E11D-F7581F04BBCD}"/>
                </a:ext>
              </a:extLst>
            </p:cNvPr>
            <p:cNvSpPr txBox="1"/>
            <p:nvPr/>
          </p:nvSpPr>
          <p:spPr>
            <a:xfrm>
              <a:off x="4290060" y="5697855"/>
              <a:ext cx="229582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• 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多治見市：幼児期からの一貫プラン、家庭連携</a:t>
              </a:r>
            </a:p>
          </p:txBody>
        </p:sp>
      </p:grpSp>
      <p:grpSp>
        <p:nvGrpSpPr>
          <p:cNvPr id="110" name="グラフィックス 4">
            <a:extLst>
              <a:ext uri="{FF2B5EF4-FFF2-40B4-BE49-F238E27FC236}">
                <a16:creationId xmlns:a16="http://schemas.microsoft.com/office/drawing/2014/main" id="{D98C055E-DDED-5A76-119A-F1F9033C0BD6}"/>
              </a:ext>
            </a:extLst>
          </p:cNvPr>
          <p:cNvGrpSpPr/>
          <p:nvPr/>
        </p:nvGrpSpPr>
        <p:grpSpPr>
          <a:xfrm>
            <a:off x="7814310" y="5116830"/>
            <a:ext cx="2835518" cy="1415594"/>
            <a:chOff x="7814310" y="5116830"/>
            <a:chExt cx="2835518" cy="1415594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93F18BF9-F391-BA6F-93A6-86FE50292553}"/>
                </a:ext>
              </a:extLst>
            </p:cNvPr>
            <p:cNvSpPr txBox="1"/>
            <p:nvPr/>
          </p:nvSpPr>
          <p:spPr>
            <a:xfrm>
              <a:off x="7814310" y="5116830"/>
              <a:ext cx="21755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重要指標（</a:t>
              </a:r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KGI/KPI</a:t>
              </a:r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）※高優先施策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BB7EF3A7-4380-930A-1E09-E0928E99694B}"/>
                </a:ext>
              </a:extLst>
            </p:cNvPr>
            <p:cNvSpPr txBox="1"/>
            <p:nvPr/>
          </p:nvSpPr>
          <p:spPr>
            <a:xfrm>
              <a:off x="7814310" y="5316855"/>
              <a:ext cx="4475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KGI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：</a:t>
              </a: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45F75F59-0C18-1773-24DB-CD1324CF3BF4}"/>
                </a:ext>
              </a:extLst>
            </p:cNvPr>
            <p:cNvSpPr txBox="1"/>
            <p:nvPr/>
          </p:nvSpPr>
          <p:spPr>
            <a:xfrm>
              <a:off x="8195310" y="5316855"/>
              <a:ext cx="219162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体力テスト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C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以上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80%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以上、授業満足度向上</a:t>
              </a: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5D7C1747-3364-7618-F7EE-56B23CF5CE5C}"/>
                </a:ext>
              </a:extLst>
            </p:cNvPr>
            <p:cNvSpPr txBox="1"/>
            <p:nvPr/>
          </p:nvSpPr>
          <p:spPr>
            <a:xfrm>
              <a:off x="7814310" y="5507355"/>
              <a:ext cx="43473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KSI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：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8DC3337F-F597-5879-0594-960297294999}"/>
                </a:ext>
              </a:extLst>
            </p:cNvPr>
            <p:cNvSpPr txBox="1"/>
            <p:nvPr/>
          </p:nvSpPr>
          <p:spPr>
            <a:xfrm>
              <a:off x="8195310" y="5526405"/>
              <a:ext cx="206659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体育「楽しい」割合、運動する児童生徒割合</a:t>
              </a: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955FC3BE-9D84-723A-EB43-6AA8C737D836}"/>
                </a:ext>
              </a:extLst>
            </p:cNvPr>
            <p:cNvSpPr txBox="1"/>
            <p:nvPr/>
          </p:nvSpPr>
          <p:spPr>
            <a:xfrm>
              <a:off x="7814310" y="5697855"/>
              <a:ext cx="43794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KPI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：</a:t>
              </a: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6C23C3E8-8416-9481-D02B-5EC394E04E9B}"/>
                </a:ext>
              </a:extLst>
            </p:cNvPr>
            <p:cNvSpPr txBox="1"/>
            <p:nvPr/>
          </p:nvSpPr>
          <p:spPr>
            <a:xfrm>
              <a:off x="8195310" y="5697855"/>
              <a:ext cx="245451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週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420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分以上運動率、体力テスト平均点、授業時数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651B0C9-7A02-2366-0E58-2B8256F3C5A0}"/>
                </a:ext>
              </a:extLst>
            </p:cNvPr>
            <p:cNvSpPr txBox="1"/>
            <p:nvPr/>
          </p:nvSpPr>
          <p:spPr>
            <a:xfrm>
              <a:off x="7814310" y="5935980"/>
              <a:ext cx="92044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次のステップ</a:t>
              </a:r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A673FF39-C341-08A4-0B74-0C20FC34ADE6}"/>
                </a:ext>
              </a:extLst>
            </p:cNvPr>
            <p:cNvSpPr txBox="1"/>
            <p:nvPr/>
          </p:nvSpPr>
          <p:spPr>
            <a:xfrm>
              <a:off x="7814310" y="6126480"/>
              <a:ext cx="21034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1. 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高優先施策の予算・人員確保と即時開始</a:t>
              </a: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CECDBA46-51C0-93C0-F323-287D5E52BEE7}"/>
                </a:ext>
              </a:extLst>
            </p:cNvPr>
            <p:cNvSpPr txBox="1"/>
            <p:nvPr/>
          </p:nvSpPr>
          <p:spPr>
            <a:xfrm>
              <a:off x="7814310" y="6316980"/>
              <a:ext cx="186140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2. 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中優先項目の詳細検討と連携強化</a:t>
              </a:r>
            </a:p>
          </p:txBody>
        </p:sp>
      </p:grpSp>
      <p:grpSp>
        <p:nvGrpSpPr>
          <p:cNvPr id="121" name="グラフィックス 4">
            <a:extLst>
              <a:ext uri="{FF2B5EF4-FFF2-40B4-BE49-F238E27FC236}">
                <a16:creationId xmlns:a16="http://schemas.microsoft.com/office/drawing/2014/main" id="{373D4F34-ECF8-42B7-8EB2-D168EF458063}"/>
              </a:ext>
            </a:extLst>
          </p:cNvPr>
          <p:cNvGrpSpPr/>
          <p:nvPr/>
        </p:nvGrpSpPr>
        <p:grpSpPr>
          <a:xfrm>
            <a:off x="289560" y="6572250"/>
            <a:ext cx="11902440" cy="236220"/>
            <a:chOff x="289560" y="6572250"/>
            <a:chExt cx="11902440" cy="236220"/>
          </a:xfrm>
          <a:solidFill>
            <a:srgbClr val="64748B"/>
          </a:solidFill>
        </p:grpSpPr>
        <p:sp>
          <p:nvSpPr>
            <p:cNvPr id="122" name="フリーフォーム: 図形 121">
              <a:extLst>
                <a:ext uri="{FF2B5EF4-FFF2-40B4-BE49-F238E27FC236}">
                  <a16:creationId xmlns:a16="http://schemas.microsoft.com/office/drawing/2014/main" id="{89AA5D52-0669-06B9-AD02-62E663121610}"/>
                </a:ext>
              </a:extLst>
            </p:cNvPr>
            <p:cNvSpPr/>
            <p:nvPr/>
          </p:nvSpPr>
          <p:spPr>
            <a:xfrm>
              <a:off x="381000" y="6572250"/>
              <a:ext cx="11430000" cy="9525"/>
            </a:xfrm>
            <a:custGeom>
              <a:avLst/>
              <a:gdLst>
                <a:gd name="connsiteX0" fmla="*/ 0 w 11430000"/>
                <a:gd name="connsiteY0" fmla="*/ 0 h 9525"/>
                <a:gd name="connsiteX1" fmla="*/ 11430000 w 11430000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430000" h="9525">
                  <a:moveTo>
                    <a:pt x="0" y="0"/>
                  </a:moveTo>
                  <a:lnTo>
                    <a:pt x="11430000" y="0"/>
                  </a:lnTo>
                </a:path>
              </a:pathLst>
            </a:custGeom>
            <a:ln w="9525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6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F8818A9E-8CF3-C0E2-B2EA-0AC3734428C7}"/>
                </a:ext>
              </a:extLst>
            </p:cNvPr>
            <p:cNvSpPr txBox="1"/>
            <p:nvPr/>
          </p:nvSpPr>
          <p:spPr>
            <a:xfrm>
              <a:off x="289560" y="6583680"/>
              <a:ext cx="125547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>
                  <a:ln/>
                  <a:solidFill>
                    <a:srgbClr val="64748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子どもの体力向上施策分析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07AF1557-0CF7-9D47-1F0C-6E0FB27F0F97}"/>
                </a:ext>
              </a:extLst>
            </p:cNvPr>
            <p:cNvSpPr txBox="1"/>
            <p:nvPr/>
          </p:nvSpPr>
          <p:spPr>
            <a:xfrm>
              <a:off x="9389630" y="6608415"/>
              <a:ext cx="28023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700" spc="0" baseline="0" dirty="0">
                  <a:ln/>
                  <a:solidFill>
                    <a:srgbClr val="64748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令和</a:t>
              </a:r>
              <a:r>
                <a:rPr lang="en-US" altLang="ja-JP" sz="700" spc="0" baseline="0" dirty="0">
                  <a:ln/>
                  <a:solidFill>
                    <a:srgbClr val="64748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6</a:t>
              </a:r>
              <a:r>
                <a:rPr lang="ja-JP" altLang="en-US" sz="700" spc="0" baseline="0" dirty="0">
                  <a:ln/>
                  <a:solidFill>
                    <a:srgbClr val="64748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年度全国体力・運動能力、運動習慣等調査結果｜スポーツ庁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771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409</Words>
  <PresentationFormat>ワイド画面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2025-03-19T02:06:49Z</dcterms:created>
  <dcterms:modified xsi:type="dcterms:W3CDTF">2025-03-19T02:10:43Z</dcterms:modified>
</cp:coreProperties>
</file>