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F958DF-5ACE-E0E6-FEFE-6589AE075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E8A0AAC-8BE0-F337-CDD0-9AD685FC1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561036-8C13-8D18-D033-EC5297985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68EB05-5972-5494-181E-809CA8A35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B09DE8-CF08-A152-3284-51B2CB2A1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91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D93C2E-AB7B-EB89-1313-229FA7F34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6F54AA-216A-A7BE-D9C8-A377DA35F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31E64F-8227-C8A1-E98B-F0787FBE8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68116D-45DE-35E1-096B-A430DA77A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E85CB7-AE7E-7A85-CD90-1CFDD7988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1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FB2FF82-3876-ED00-CAB5-95F3545F2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19E770-D0D7-71D3-2EEB-D66BB61E5C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F8332B-9F38-508E-A97E-13CBCCCA9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F9D16D-F532-D32B-966F-94B4D29BB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D8BC51-5AE3-694C-D051-29E1EF5F7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43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FFD864-D474-4FD6-F42B-3E671278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895090-BF12-5629-FE99-D462C199C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EAB059-C574-1103-E500-9CB67CBFD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EFA35D-F647-2EC8-C475-B0A75C8EC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749022-E703-B7AB-F454-F9F4FC28B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499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71337F-2D66-135D-B941-5628B4A0E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018C30-8B8C-0C52-3942-AAAAAEA07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A4D14A-2952-EAB7-4D2B-EB45F1A49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082882-0C21-1B04-495B-3F41E6C9C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A457A4-D084-7B09-2A6F-50836FF1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006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328803-5497-EE09-FDFB-E2C7E6BDE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99A428-AFAE-6EF8-534B-2289360DC3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C7A8A4-3BDE-5CA3-921C-26B52E2CA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CD67BE-F949-45B9-7196-DC9C9A96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61306D-C1A5-ED87-61A3-7ED30782A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6B75AD-32D6-263D-2F43-A2AE030F8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20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538267-EA03-550A-C30C-21C9292B6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2A516E3-6E06-4650-4441-6743C88CF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A54B7F9-88BD-7391-8541-9CE23AA578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F55C7D5-A9C4-82E5-16AD-4C7BEA952A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9F25824-FBB6-140D-275B-0A1B1809BA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FBFDC55-BDEA-BC3E-962A-9E93DBE3C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2D1F3F0-CDED-7EED-82E1-A6B94E167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1831948-C88E-0C35-CF0E-65B8CE599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972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2BE315-0F35-8242-5820-F57EC1965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A0C2BCA-E0C4-56E8-BB14-6671753D4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4A411D-DA3C-17DA-3495-28CC5E228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E0367A7-32EA-F996-0ADE-76B78D809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998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AF7FC3C-6241-6105-323F-189A70AF9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7EDCCDD-2489-1C1C-43BB-F04821390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9FD0310-6AB9-F8F5-5F9E-7FFDDA45C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27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C82522-DD98-DE82-B073-F83A398FF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38EF85-5C19-18FC-107C-2B3BB55DF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8171F10-88DD-BE6D-6A86-7D5928387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FE295C-5C4D-9589-0166-AA6F575E0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679385-BC97-A9A2-AC82-DB1E4FF67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267C8BF-32A3-9482-AC95-4ABE746AE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943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2487E-675C-2F2A-7BAF-DFB2D1B75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CF9A5DF-D22C-7768-1C82-AE2CA9B66D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36DC1D2-F788-FF54-97B5-0BD20D766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6C9079-88EC-2E74-FF58-035D4C8F6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AB1F8A-DCC8-9EFC-A853-21FA595F0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F2DC78-295C-E5EC-54D1-64C5F53D1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601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C7D57A6-9744-621B-C98A-850C2A7A0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722390-64D8-4E7A-661B-A1F1156F8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C2215A-24A9-0891-1651-25DC403BE0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3FAE39-9E42-494C-9714-D4EBB6780FA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89ED70-AB5E-B870-4B97-D8BDE7D5D0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93175F-A67F-47C0-8BDC-3D1BBD38E9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9465BB75-5855-FDDC-9E7D-60C03734F09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8FAFC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 sz="12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28E651D-11F9-D0A2-36F3-DC3F2ECA8D70}"/>
              </a:ext>
            </a:extLst>
          </p:cNvPr>
          <p:cNvSpPr txBox="1"/>
          <p:nvPr/>
        </p:nvSpPr>
        <p:spPr>
          <a:xfrm>
            <a:off x="289560" y="284480"/>
            <a:ext cx="53415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600" b="1" spc="0" baseline="0" dirty="0">
                <a:ln/>
                <a:gradFill>
                  <a:gsLst>
                    <a:gs pos="0">
                      <a:srgbClr val="1E40AF"/>
                    </a:gs>
                    <a:gs pos="50000">
                      <a:srgbClr val="2151CD"/>
                    </a:gs>
                    <a:gs pos="100000">
                      <a:srgbClr val="2563EB"/>
                    </a:gs>
                  </a:gsLst>
                  <a:lin ang="0" scaled="1"/>
                </a:gradFill>
                <a:latin typeface="BIZ UDPゴシック" panose="020B0400000000000000" pitchFamily="50" charset="-128"/>
                <a:ea typeface="BIZ UDPゴシック" panose="020B0400000000000000" pitchFamily="50" charset="-128"/>
                <a:sym typeface="ＭＳ ゴシック"/>
                <a:rtl val="0"/>
              </a:rPr>
              <a:t>ふるさと納税制度の現状分析｜シティプロモーション戦略</a:t>
            </a:r>
          </a:p>
        </p:txBody>
      </p:sp>
      <p:grpSp>
        <p:nvGrpSpPr>
          <p:cNvPr id="11" name="グラフィックス 4">
            <a:extLst>
              <a:ext uri="{FF2B5EF4-FFF2-40B4-BE49-F238E27FC236}">
                <a16:creationId xmlns:a16="http://schemas.microsoft.com/office/drawing/2014/main" id="{4181A921-F693-2F58-AED1-CA81B388830D}"/>
              </a:ext>
            </a:extLst>
          </p:cNvPr>
          <p:cNvGrpSpPr/>
          <p:nvPr/>
        </p:nvGrpSpPr>
        <p:grpSpPr>
          <a:xfrm>
            <a:off x="86360" y="727710"/>
            <a:ext cx="7279640" cy="6013966"/>
            <a:chOff x="86360" y="722630"/>
            <a:chExt cx="7279640" cy="6013966"/>
          </a:xfrm>
        </p:grpSpPr>
        <p:grpSp>
          <p:nvGrpSpPr>
            <p:cNvPr id="12" name="グラフィックス 4">
              <a:extLst>
                <a:ext uri="{FF2B5EF4-FFF2-40B4-BE49-F238E27FC236}">
                  <a16:creationId xmlns:a16="http://schemas.microsoft.com/office/drawing/2014/main" id="{3921B66D-0693-0FD8-696E-1FF7E21461E1}"/>
                </a:ext>
              </a:extLst>
            </p:cNvPr>
            <p:cNvGrpSpPr/>
            <p:nvPr/>
          </p:nvGrpSpPr>
          <p:grpSpPr>
            <a:xfrm>
              <a:off x="289560" y="722630"/>
              <a:ext cx="7076440" cy="1246715"/>
              <a:chOff x="289560" y="722630"/>
              <a:chExt cx="7076440" cy="1246715"/>
            </a:xfrm>
          </p:grpSpPr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A163A96-95F2-F8B1-8EA7-A030193E4860}"/>
                  </a:ext>
                </a:extLst>
              </p:cNvPr>
              <p:cNvSpPr txBox="1"/>
              <p:nvPr/>
            </p:nvSpPr>
            <p:spPr>
              <a:xfrm>
                <a:off x="289560" y="722630"/>
                <a:ext cx="1789272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Segoe UI Emoji"/>
                    <a:rtl val="0"/>
                  </a:rPr>
                  <a:t>📊</a:t>
                </a:r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 </a:t>
                </a:r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エグゼクティブサマリー</a:t>
                </a:r>
              </a:p>
            </p:txBody>
          </p:sp>
          <p:sp>
            <p:nvSpPr>
              <p:cNvPr id="14" name="フリーフォーム: 図形 13">
                <a:extLst>
                  <a:ext uri="{FF2B5EF4-FFF2-40B4-BE49-F238E27FC236}">
                    <a16:creationId xmlns:a16="http://schemas.microsoft.com/office/drawing/2014/main" id="{BFAE3BDB-3230-4DC3-4A6D-6C20FCEBFD2B}"/>
                  </a:ext>
                </a:extLst>
              </p:cNvPr>
              <p:cNvSpPr/>
              <p:nvPr/>
            </p:nvSpPr>
            <p:spPr>
              <a:xfrm>
                <a:off x="381000" y="1021080"/>
                <a:ext cx="6985000" cy="883920"/>
              </a:xfrm>
              <a:custGeom>
                <a:avLst/>
                <a:gdLst>
                  <a:gd name="connsiteX0" fmla="*/ 6908800 w 6985000"/>
                  <a:gd name="connsiteY0" fmla="*/ 0 h 889000"/>
                  <a:gd name="connsiteX1" fmla="*/ 6985000 w 6985000"/>
                  <a:gd name="connsiteY1" fmla="*/ 0 h 889000"/>
                  <a:gd name="connsiteX2" fmla="*/ 6985000 w 6985000"/>
                  <a:gd name="connsiteY2" fmla="*/ 889000 h 889000"/>
                  <a:gd name="connsiteX3" fmla="*/ 6908800 w 6985000"/>
                  <a:gd name="connsiteY3" fmla="*/ 889000 h 889000"/>
                  <a:gd name="connsiteX4" fmla="*/ 76200 w 6985000"/>
                  <a:gd name="connsiteY4" fmla="*/ 889000 h 889000"/>
                  <a:gd name="connsiteX5" fmla="*/ 0 w 6985000"/>
                  <a:gd name="connsiteY5" fmla="*/ 889000 h 889000"/>
                  <a:gd name="connsiteX6" fmla="*/ 0 w 6985000"/>
                  <a:gd name="connsiteY6" fmla="*/ 0 h 889000"/>
                  <a:gd name="connsiteX7" fmla="*/ 76200 w 6985000"/>
                  <a:gd name="connsiteY7" fmla="*/ 0 h 889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985000" h="889000">
                    <a:moveTo>
                      <a:pt x="6908800" y="0"/>
                    </a:moveTo>
                    <a:cubicBezTo>
                      <a:pt x="6950885" y="0"/>
                      <a:pt x="6985000" y="0"/>
                      <a:pt x="6985000" y="0"/>
                    </a:cubicBezTo>
                    <a:lnTo>
                      <a:pt x="6985000" y="889000"/>
                    </a:lnTo>
                    <a:cubicBezTo>
                      <a:pt x="6985000" y="889000"/>
                      <a:pt x="6950885" y="889000"/>
                      <a:pt x="6908800" y="889000"/>
                    </a:cubicBezTo>
                    <a:lnTo>
                      <a:pt x="76200" y="889000"/>
                    </a:lnTo>
                    <a:cubicBezTo>
                      <a:pt x="34116" y="889000"/>
                      <a:pt x="0" y="889000"/>
                      <a:pt x="0" y="889000"/>
                    </a:cubicBezTo>
                    <a:lnTo>
                      <a:pt x="0" y="0"/>
                    </a:lnTo>
                    <a:cubicBezTo>
                      <a:pt x="0" y="0"/>
                      <a:pt x="34116" y="0"/>
                      <a:pt x="762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6B626BF-045B-E79E-B093-B4F510953F4E}"/>
                  </a:ext>
                </a:extLst>
              </p:cNvPr>
              <p:cNvSpPr txBox="1"/>
              <p:nvPr/>
            </p:nvSpPr>
            <p:spPr>
              <a:xfrm>
                <a:off x="408093" y="1039594"/>
                <a:ext cx="4163319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 dirty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ふるさと納税制度は、自治体にとって「税収減対策」と「シティプロモーション」の両面から</a:t>
                </a:r>
                <a:r>
                  <a:rPr lang="ja-JP" altLang="en-US" sz="800" b="1" spc="0" baseline="0" dirty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 </a:t>
                </a:r>
              </a:p>
            </p:txBody>
          </p:sp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FDCD8F3-7796-D9A7-9211-6E5619727173}"/>
                  </a:ext>
                </a:extLst>
              </p:cNvPr>
              <p:cNvSpPr txBox="1"/>
              <p:nvPr/>
            </p:nvSpPr>
            <p:spPr>
              <a:xfrm>
                <a:off x="416560" y="1365706"/>
                <a:ext cx="4003019" cy="215444"/>
              </a:xfrm>
              <a:prstGeom prst="rect">
                <a:avLst/>
              </a:prstGeom>
              <a:noFill/>
            </p:spPr>
            <p:txBody>
              <a:bodyPr wrap="none" rtlCol="0" anchor="b">
                <a:spAutoFit/>
              </a:bodyPr>
              <a:lstStyle/>
              <a:p>
                <a:pPr algn="l"/>
                <a:r>
                  <a:rPr lang="ja-JP" altLang="en-US" sz="1100" b="1" spc="0" baseline="114286" dirty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対応が求められる重要施策である。特に都市部自治体における税収減は深刻で、特別区では</a:t>
                </a:r>
                <a:r>
                  <a:rPr lang="ja-JP" altLang="en-US" sz="800" b="1" spc="0" baseline="0" dirty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 </a:t>
                </a:r>
              </a:p>
            </p:txBody>
          </p:sp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84FF6902-0007-0123-E742-7C0EA50260C5}"/>
                  </a:ext>
                </a:extLst>
              </p:cNvPr>
              <p:cNvSpPr txBox="1"/>
              <p:nvPr/>
            </p:nvSpPr>
            <p:spPr>
              <a:xfrm>
                <a:off x="416560" y="1545199"/>
                <a:ext cx="1909497" cy="215444"/>
              </a:xfrm>
              <a:prstGeom prst="rect">
                <a:avLst/>
              </a:prstGeom>
              <a:noFill/>
            </p:spPr>
            <p:txBody>
              <a:bodyPr wrap="none" rtlCol="0" anchor="b">
                <a:spAutoFit/>
              </a:bodyPr>
              <a:lstStyle/>
              <a:p>
                <a:pPr algn="l"/>
                <a:r>
                  <a:rPr lang="ja-JP" altLang="en-US" sz="1100" b="1" spc="0" baseline="114286" dirty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過去</a:t>
                </a:r>
                <a:r>
                  <a:rPr lang="ja-JP" altLang="en-US" sz="1100" b="1" spc="0" baseline="114286" dirty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10</a:t>
                </a:r>
                <a:r>
                  <a:rPr lang="ja-JP" altLang="en-US" sz="1100" b="1" spc="0" baseline="114286" dirty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年間で減収額が約</a:t>
                </a:r>
                <a:r>
                  <a:rPr lang="ja-JP" altLang="en-US" sz="1100" b="1" spc="0" baseline="114286" dirty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10</a:t>
                </a:r>
                <a:r>
                  <a:rPr lang="ja-JP" altLang="en-US" sz="1100" b="1" spc="0" baseline="114286" dirty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0</a:t>
                </a:r>
                <a:r>
                  <a:rPr lang="ja-JP" altLang="en-US" sz="1100" b="1" spc="0" baseline="114286" dirty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倍に膨張</a:t>
                </a:r>
                <a:r>
                  <a:rPr lang="ja-JP" altLang="en-US" sz="800" b="1" spc="0" baseline="0" dirty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 </a:t>
                </a:r>
                <a:r>
                  <a:rPr lang="ja-JP" altLang="en-US" sz="800" b="1" spc="0" baseline="0" dirty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 </a:t>
                </a:r>
              </a:p>
            </p:txBody>
          </p:sp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C084414C-7AE6-18E6-961D-3C4D03E5EBB9}"/>
                  </a:ext>
                </a:extLst>
              </p:cNvPr>
              <p:cNvSpPr txBox="1"/>
              <p:nvPr/>
            </p:nvSpPr>
            <p:spPr>
              <a:xfrm>
                <a:off x="416560" y="1764161"/>
                <a:ext cx="3589444" cy="205184"/>
              </a:xfrm>
              <a:prstGeom prst="rect">
                <a:avLst/>
              </a:prstGeom>
              <a:noFill/>
            </p:spPr>
            <p:txBody>
              <a:bodyPr wrap="none" rtlCol="0" anchor="b">
                <a:spAutoFit/>
              </a:bodyPr>
              <a:lstStyle/>
              <a:p>
                <a:pPr algn="l"/>
                <a:r>
                  <a:rPr lang="ja-JP" altLang="en-US" sz="1100" b="1" spc="0" baseline="114286" dirty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関係人口の創出・地域ブランド確立・地域経済活性化に貢献する機会ともなり得る。</a:t>
                </a:r>
              </a:p>
            </p:txBody>
          </p:sp>
        </p:grpSp>
        <p:grpSp>
          <p:nvGrpSpPr>
            <p:cNvPr id="19" name="グラフィックス 4">
              <a:extLst>
                <a:ext uri="{FF2B5EF4-FFF2-40B4-BE49-F238E27FC236}">
                  <a16:creationId xmlns:a16="http://schemas.microsoft.com/office/drawing/2014/main" id="{A5F18D54-8582-D6A2-4FF9-C3755EC88443}"/>
                </a:ext>
              </a:extLst>
            </p:cNvPr>
            <p:cNvGrpSpPr/>
            <p:nvPr/>
          </p:nvGrpSpPr>
          <p:grpSpPr>
            <a:xfrm>
              <a:off x="381000" y="2032000"/>
              <a:ext cx="6985000" cy="762000"/>
              <a:chOff x="381000" y="2032000"/>
              <a:chExt cx="6985000" cy="762000"/>
            </a:xfrm>
          </p:grpSpPr>
          <p:sp>
            <p:nvSpPr>
              <p:cNvPr id="20" name="フリーフォーム: 図形 19">
                <a:extLst>
                  <a:ext uri="{FF2B5EF4-FFF2-40B4-BE49-F238E27FC236}">
                    <a16:creationId xmlns:a16="http://schemas.microsoft.com/office/drawing/2014/main" id="{8BAF6426-4278-35E4-F745-0C2375C53E58}"/>
                  </a:ext>
                </a:extLst>
              </p:cNvPr>
              <p:cNvSpPr/>
              <p:nvPr/>
            </p:nvSpPr>
            <p:spPr>
              <a:xfrm>
                <a:off x="381000" y="2032000"/>
                <a:ext cx="2222500" cy="762000"/>
              </a:xfrm>
              <a:custGeom>
                <a:avLst/>
                <a:gdLst>
                  <a:gd name="connsiteX0" fmla="*/ 2146300 w 2222500"/>
                  <a:gd name="connsiteY0" fmla="*/ 0 h 762000"/>
                  <a:gd name="connsiteX1" fmla="*/ 2222500 w 2222500"/>
                  <a:gd name="connsiteY1" fmla="*/ 0 h 762000"/>
                  <a:gd name="connsiteX2" fmla="*/ 2222500 w 2222500"/>
                  <a:gd name="connsiteY2" fmla="*/ 762000 h 762000"/>
                  <a:gd name="connsiteX3" fmla="*/ 2146300 w 2222500"/>
                  <a:gd name="connsiteY3" fmla="*/ 762000 h 762000"/>
                  <a:gd name="connsiteX4" fmla="*/ 76200 w 2222500"/>
                  <a:gd name="connsiteY4" fmla="*/ 762000 h 762000"/>
                  <a:gd name="connsiteX5" fmla="*/ 0 w 2222500"/>
                  <a:gd name="connsiteY5" fmla="*/ 762000 h 762000"/>
                  <a:gd name="connsiteX6" fmla="*/ 0 w 2222500"/>
                  <a:gd name="connsiteY6" fmla="*/ 0 h 762000"/>
                  <a:gd name="connsiteX7" fmla="*/ 76200 w 2222500"/>
                  <a:gd name="connsiteY7" fmla="*/ 0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22500" h="762000">
                    <a:moveTo>
                      <a:pt x="2146300" y="0"/>
                    </a:moveTo>
                    <a:cubicBezTo>
                      <a:pt x="2188384" y="0"/>
                      <a:pt x="2222500" y="0"/>
                      <a:pt x="2222500" y="0"/>
                    </a:cubicBezTo>
                    <a:lnTo>
                      <a:pt x="2222500" y="762000"/>
                    </a:lnTo>
                    <a:cubicBezTo>
                      <a:pt x="2222500" y="762000"/>
                      <a:pt x="2188384" y="762000"/>
                      <a:pt x="2146300" y="762000"/>
                    </a:cubicBezTo>
                    <a:lnTo>
                      <a:pt x="76200" y="762000"/>
                    </a:lnTo>
                    <a:cubicBezTo>
                      <a:pt x="34116" y="762000"/>
                      <a:pt x="0" y="762000"/>
                      <a:pt x="0" y="762000"/>
                    </a:cubicBezTo>
                    <a:lnTo>
                      <a:pt x="0" y="0"/>
                    </a:lnTo>
                    <a:cubicBezTo>
                      <a:pt x="0" y="0"/>
                      <a:pt x="34116" y="0"/>
                      <a:pt x="762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5CCB63D3-996D-818C-24AF-0925C2CADB1A}"/>
                  </a:ext>
                </a:extLst>
              </p:cNvPr>
              <p:cNvSpPr txBox="1"/>
              <p:nvPr/>
            </p:nvSpPr>
            <p:spPr>
              <a:xfrm>
                <a:off x="416560" y="2081530"/>
                <a:ext cx="185820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全国寄附受入額（</a:t>
                </a:r>
                <a:r>
                  <a:rPr lang="ja-JP" altLang="en-US" sz="10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2023</a:t>
                </a:r>
                <a:r>
                  <a:rPr lang="ja-JP" altLang="en-US" sz="10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年度）</a:t>
                </a:r>
              </a:p>
            </p:txBody>
          </p: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E32FDF05-2330-22B0-CC4A-689CF8C6F597}"/>
                  </a:ext>
                </a:extLst>
              </p:cNvPr>
              <p:cNvSpPr txBox="1"/>
              <p:nvPr/>
            </p:nvSpPr>
            <p:spPr>
              <a:xfrm>
                <a:off x="416560" y="2240280"/>
                <a:ext cx="15680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6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1</a:t>
                </a:r>
                <a:r>
                  <a:rPr lang="ja-JP" altLang="en-US" sz="16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兆</a:t>
                </a:r>
                <a:r>
                  <a:rPr lang="ja-JP" altLang="en-US" sz="16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1,175</a:t>
                </a:r>
                <a:r>
                  <a:rPr lang="ja-JP" altLang="en-US" sz="16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億円</a:t>
                </a:r>
              </a:p>
            </p:txBody>
          </p:sp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969CCDB-6913-B395-65CC-7798C39952BF}"/>
                  </a:ext>
                </a:extLst>
              </p:cNvPr>
              <p:cNvSpPr txBox="1"/>
              <p:nvPr/>
            </p:nvSpPr>
            <p:spPr>
              <a:xfrm>
                <a:off x="416560" y="2538730"/>
                <a:ext cx="1005403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前年比</a:t>
                </a:r>
                <a:r>
                  <a:rPr lang="ja-JP" altLang="en-US" sz="8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: +15.8%</a:t>
                </a:r>
              </a:p>
            </p:txBody>
          </p:sp>
          <p:sp>
            <p:nvSpPr>
              <p:cNvPr id="24" name="フリーフォーム: 図形 23">
                <a:extLst>
                  <a:ext uri="{FF2B5EF4-FFF2-40B4-BE49-F238E27FC236}">
                    <a16:creationId xmlns:a16="http://schemas.microsoft.com/office/drawing/2014/main" id="{128C2BE0-2B6C-5A65-93EC-3B482A4A5EFB}"/>
                  </a:ext>
                </a:extLst>
              </p:cNvPr>
              <p:cNvSpPr/>
              <p:nvPr/>
            </p:nvSpPr>
            <p:spPr>
              <a:xfrm>
                <a:off x="2730500" y="2032000"/>
                <a:ext cx="2222500" cy="762000"/>
              </a:xfrm>
              <a:custGeom>
                <a:avLst/>
                <a:gdLst>
                  <a:gd name="connsiteX0" fmla="*/ 2146300 w 2222500"/>
                  <a:gd name="connsiteY0" fmla="*/ 0 h 762000"/>
                  <a:gd name="connsiteX1" fmla="*/ 2222500 w 2222500"/>
                  <a:gd name="connsiteY1" fmla="*/ 0 h 762000"/>
                  <a:gd name="connsiteX2" fmla="*/ 2222500 w 2222500"/>
                  <a:gd name="connsiteY2" fmla="*/ 762000 h 762000"/>
                  <a:gd name="connsiteX3" fmla="*/ 2146300 w 2222500"/>
                  <a:gd name="connsiteY3" fmla="*/ 762000 h 762000"/>
                  <a:gd name="connsiteX4" fmla="*/ 76200 w 2222500"/>
                  <a:gd name="connsiteY4" fmla="*/ 762000 h 762000"/>
                  <a:gd name="connsiteX5" fmla="*/ 0 w 2222500"/>
                  <a:gd name="connsiteY5" fmla="*/ 762000 h 762000"/>
                  <a:gd name="connsiteX6" fmla="*/ 0 w 2222500"/>
                  <a:gd name="connsiteY6" fmla="*/ 0 h 762000"/>
                  <a:gd name="connsiteX7" fmla="*/ 76200 w 2222500"/>
                  <a:gd name="connsiteY7" fmla="*/ 0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22500" h="762000">
                    <a:moveTo>
                      <a:pt x="2146300" y="0"/>
                    </a:moveTo>
                    <a:cubicBezTo>
                      <a:pt x="2188384" y="0"/>
                      <a:pt x="2222500" y="0"/>
                      <a:pt x="2222500" y="0"/>
                    </a:cubicBezTo>
                    <a:lnTo>
                      <a:pt x="2222500" y="762000"/>
                    </a:lnTo>
                    <a:cubicBezTo>
                      <a:pt x="2222500" y="762000"/>
                      <a:pt x="2188384" y="762000"/>
                      <a:pt x="2146300" y="762000"/>
                    </a:cubicBezTo>
                    <a:lnTo>
                      <a:pt x="76200" y="762000"/>
                    </a:lnTo>
                    <a:cubicBezTo>
                      <a:pt x="34116" y="762000"/>
                      <a:pt x="0" y="762000"/>
                      <a:pt x="0" y="762000"/>
                    </a:cubicBezTo>
                    <a:lnTo>
                      <a:pt x="0" y="0"/>
                    </a:lnTo>
                    <a:cubicBezTo>
                      <a:pt x="0" y="0"/>
                      <a:pt x="34116" y="0"/>
                      <a:pt x="762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4A71189-C51E-74F6-BC26-F8222FD0E8B3}"/>
                  </a:ext>
                </a:extLst>
              </p:cNvPr>
              <p:cNvSpPr txBox="1"/>
              <p:nvPr/>
            </p:nvSpPr>
            <p:spPr>
              <a:xfrm>
                <a:off x="2766060" y="2081530"/>
                <a:ext cx="172996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全国寄附件数（</a:t>
                </a:r>
                <a:r>
                  <a:rPr lang="ja-JP" altLang="en-US" sz="10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2023</a:t>
                </a:r>
                <a:r>
                  <a:rPr lang="ja-JP" altLang="en-US" sz="10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年度）</a:t>
                </a:r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58DA579F-BAE6-B422-2561-2EEA27DC41F1}"/>
                  </a:ext>
                </a:extLst>
              </p:cNvPr>
              <p:cNvSpPr txBox="1"/>
              <p:nvPr/>
            </p:nvSpPr>
            <p:spPr>
              <a:xfrm>
                <a:off x="2766060" y="2240280"/>
                <a:ext cx="12843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6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5,894</a:t>
                </a:r>
                <a:r>
                  <a:rPr lang="ja-JP" altLang="en-US" sz="16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万件</a:t>
                </a:r>
              </a:p>
            </p:txBody>
          </p: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7074FC8-8CBB-79E9-D319-4FB0EC65DBC9}"/>
                  </a:ext>
                </a:extLst>
              </p:cNvPr>
              <p:cNvSpPr txBox="1"/>
              <p:nvPr/>
            </p:nvSpPr>
            <p:spPr>
              <a:xfrm>
                <a:off x="2766060" y="2538730"/>
                <a:ext cx="1005403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前年比</a:t>
                </a:r>
                <a:r>
                  <a:rPr lang="ja-JP" altLang="en-US" sz="8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: +13.7%</a:t>
                </a:r>
              </a:p>
            </p:txBody>
          </p:sp>
          <p:sp>
            <p:nvSpPr>
              <p:cNvPr id="28" name="フリーフォーム: 図形 27">
                <a:extLst>
                  <a:ext uri="{FF2B5EF4-FFF2-40B4-BE49-F238E27FC236}">
                    <a16:creationId xmlns:a16="http://schemas.microsoft.com/office/drawing/2014/main" id="{BE628390-1FDF-F711-8A31-5A11BF9E951C}"/>
                  </a:ext>
                </a:extLst>
              </p:cNvPr>
              <p:cNvSpPr/>
              <p:nvPr/>
            </p:nvSpPr>
            <p:spPr>
              <a:xfrm>
                <a:off x="5080000" y="2032000"/>
                <a:ext cx="2286000" cy="762000"/>
              </a:xfrm>
              <a:custGeom>
                <a:avLst/>
                <a:gdLst>
                  <a:gd name="connsiteX0" fmla="*/ 2209800 w 2286000"/>
                  <a:gd name="connsiteY0" fmla="*/ 0 h 762000"/>
                  <a:gd name="connsiteX1" fmla="*/ 2286000 w 2286000"/>
                  <a:gd name="connsiteY1" fmla="*/ 0 h 762000"/>
                  <a:gd name="connsiteX2" fmla="*/ 2286000 w 2286000"/>
                  <a:gd name="connsiteY2" fmla="*/ 762000 h 762000"/>
                  <a:gd name="connsiteX3" fmla="*/ 2209800 w 2286000"/>
                  <a:gd name="connsiteY3" fmla="*/ 762000 h 762000"/>
                  <a:gd name="connsiteX4" fmla="*/ 76200 w 2286000"/>
                  <a:gd name="connsiteY4" fmla="*/ 762000 h 762000"/>
                  <a:gd name="connsiteX5" fmla="*/ 0 w 2286000"/>
                  <a:gd name="connsiteY5" fmla="*/ 762000 h 762000"/>
                  <a:gd name="connsiteX6" fmla="*/ 0 w 2286000"/>
                  <a:gd name="connsiteY6" fmla="*/ 0 h 762000"/>
                  <a:gd name="connsiteX7" fmla="*/ 76200 w 2286000"/>
                  <a:gd name="connsiteY7" fmla="*/ 0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86000" h="762000">
                    <a:moveTo>
                      <a:pt x="2209800" y="0"/>
                    </a:moveTo>
                    <a:cubicBezTo>
                      <a:pt x="2251884" y="0"/>
                      <a:pt x="2286000" y="0"/>
                      <a:pt x="2286000" y="0"/>
                    </a:cubicBezTo>
                    <a:lnTo>
                      <a:pt x="2286000" y="762000"/>
                    </a:lnTo>
                    <a:cubicBezTo>
                      <a:pt x="2286000" y="762000"/>
                      <a:pt x="2251884" y="762000"/>
                      <a:pt x="2209800" y="762000"/>
                    </a:cubicBezTo>
                    <a:lnTo>
                      <a:pt x="76200" y="762000"/>
                    </a:lnTo>
                    <a:cubicBezTo>
                      <a:pt x="34116" y="762000"/>
                      <a:pt x="0" y="762000"/>
                      <a:pt x="0" y="762000"/>
                    </a:cubicBezTo>
                    <a:lnTo>
                      <a:pt x="0" y="0"/>
                    </a:lnTo>
                    <a:cubicBezTo>
                      <a:pt x="0" y="0"/>
                      <a:pt x="34116" y="0"/>
                      <a:pt x="762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5E794A51-88C4-2A0F-EFCC-A194A9096080}"/>
                  </a:ext>
                </a:extLst>
              </p:cNvPr>
              <p:cNvSpPr txBox="1"/>
              <p:nvPr/>
            </p:nvSpPr>
            <p:spPr>
              <a:xfrm>
                <a:off x="5115560" y="2081530"/>
                <a:ext cx="185820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00" b="1" spc="0" baseline="0">
                    <a:ln/>
                    <a:solidFill>
                      <a:srgbClr val="EF4444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特別区の減収額（</a:t>
                </a:r>
                <a:r>
                  <a:rPr lang="ja-JP" altLang="en-US" sz="1000" b="1" spc="0" baseline="0">
                    <a:ln/>
                    <a:solidFill>
                      <a:srgbClr val="EF4444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2024</a:t>
                </a:r>
                <a:r>
                  <a:rPr lang="ja-JP" altLang="en-US" sz="1000" b="1" spc="0" baseline="0">
                    <a:ln/>
                    <a:solidFill>
                      <a:srgbClr val="EF4444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年度）</a:t>
                </a:r>
              </a:p>
            </p:txBody>
          </p:sp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EA492E92-B701-047D-3198-B86A27AC0848}"/>
                  </a:ext>
                </a:extLst>
              </p:cNvPr>
              <p:cNvSpPr txBox="1"/>
              <p:nvPr/>
            </p:nvSpPr>
            <p:spPr>
              <a:xfrm>
                <a:off x="5115560" y="2240280"/>
                <a:ext cx="10615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600" b="1" spc="0" baseline="0">
                    <a:ln/>
                    <a:solidFill>
                      <a:srgbClr val="EF4444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930</a:t>
                </a:r>
                <a:r>
                  <a:rPr lang="ja-JP" altLang="en-US" sz="1600" b="1" spc="0" baseline="0">
                    <a:ln/>
                    <a:solidFill>
                      <a:srgbClr val="EF4444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億円</a:t>
                </a:r>
              </a:p>
            </p:txBody>
          </p:sp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2014A712-9AA0-A843-57B9-96EF4FA0AF90}"/>
                  </a:ext>
                </a:extLst>
              </p:cNvPr>
              <p:cNvSpPr txBox="1"/>
              <p:nvPr/>
            </p:nvSpPr>
            <p:spPr>
              <a:xfrm>
                <a:off x="5115560" y="2538730"/>
                <a:ext cx="156485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10</a:t>
                </a:r>
                <a:r>
                  <a:rPr lang="ja-JP" altLang="en-US" sz="8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年間の累計</a:t>
                </a:r>
                <a:r>
                  <a:rPr lang="ja-JP" altLang="en-US" sz="8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: 4,500</a:t>
                </a:r>
                <a:r>
                  <a:rPr lang="ja-JP" altLang="en-US" sz="8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億円超</a:t>
                </a:r>
              </a:p>
            </p:txBody>
          </p:sp>
        </p:grpSp>
        <p:grpSp>
          <p:nvGrpSpPr>
            <p:cNvPr id="32" name="グラフィックス 4">
              <a:extLst>
                <a:ext uri="{FF2B5EF4-FFF2-40B4-BE49-F238E27FC236}">
                  <a16:creationId xmlns:a16="http://schemas.microsoft.com/office/drawing/2014/main" id="{08F22D7C-E235-7906-C23B-772E988F255C}"/>
                </a:ext>
              </a:extLst>
            </p:cNvPr>
            <p:cNvGrpSpPr/>
            <p:nvPr/>
          </p:nvGrpSpPr>
          <p:grpSpPr>
            <a:xfrm>
              <a:off x="86360" y="2881630"/>
              <a:ext cx="7279640" cy="2198370"/>
              <a:chOff x="86360" y="2881630"/>
              <a:chExt cx="7279640" cy="2198370"/>
            </a:xfrm>
          </p:grpSpPr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6C8E154-E9F9-8339-5FD0-C0DC25B7D602}"/>
                  </a:ext>
                </a:extLst>
              </p:cNvPr>
              <p:cNvSpPr txBox="1"/>
              <p:nvPr/>
            </p:nvSpPr>
            <p:spPr>
              <a:xfrm>
                <a:off x="289560" y="2881630"/>
                <a:ext cx="2291012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Segoe UI Emoji"/>
                    <a:rtl val="0"/>
                  </a:rPr>
                  <a:t>📈</a:t>
                </a:r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 </a:t>
                </a:r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寄附額の推移と主要な制度改正</a:t>
                </a:r>
              </a:p>
            </p:txBody>
          </p:sp>
          <p:sp>
            <p:nvSpPr>
              <p:cNvPr id="34" name="フリーフォーム: 図形 33">
                <a:extLst>
                  <a:ext uri="{FF2B5EF4-FFF2-40B4-BE49-F238E27FC236}">
                    <a16:creationId xmlns:a16="http://schemas.microsoft.com/office/drawing/2014/main" id="{5A504B65-4FEE-F8C1-A3BC-AA9F9EC75FB0}"/>
                  </a:ext>
                </a:extLst>
              </p:cNvPr>
              <p:cNvSpPr/>
              <p:nvPr/>
            </p:nvSpPr>
            <p:spPr>
              <a:xfrm>
                <a:off x="381000" y="3175000"/>
                <a:ext cx="6985000" cy="1905000"/>
              </a:xfrm>
              <a:custGeom>
                <a:avLst/>
                <a:gdLst>
                  <a:gd name="connsiteX0" fmla="*/ 6908800 w 6985000"/>
                  <a:gd name="connsiteY0" fmla="*/ 0 h 1905000"/>
                  <a:gd name="connsiteX1" fmla="*/ 6985000 w 6985000"/>
                  <a:gd name="connsiteY1" fmla="*/ 0 h 1905000"/>
                  <a:gd name="connsiteX2" fmla="*/ 6985000 w 6985000"/>
                  <a:gd name="connsiteY2" fmla="*/ 1905000 h 1905000"/>
                  <a:gd name="connsiteX3" fmla="*/ 6908800 w 6985000"/>
                  <a:gd name="connsiteY3" fmla="*/ 1905000 h 1905000"/>
                  <a:gd name="connsiteX4" fmla="*/ 76200 w 6985000"/>
                  <a:gd name="connsiteY4" fmla="*/ 1905000 h 1905000"/>
                  <a:gd name="connsiteX5" fmla="*/ 0 w 6985000"/>
                  <a:gd name="connsiteY5" fmla="*/ 1905000 h 1905000"/>
                  <a:gd name="connsiteX6" fmla="*/ 0 w 6985000"/>
                  <a:gd name="connsiteY6" fmla="*/ 0 h 1905000"/>
                  <a:gd name="connsiteX7" fmla="*/ 76200 w 6985000"/>
                  <a:gd name="connsiteY7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985000" h="1905000">
                    <a:moveTo>
                      <a:pt x="6908800" y="0"/>
                    </a:moveTo>
                    <a:cubicBezTo>
                      <a:pt x="6950885" y="0"/>
                      <a:pt x="6985000" y="0"/>
                      <a:pt x="6985000" y="0"/>
                    </a:cubicBezTo>
                    <a:lnTo>
                      <a:pt x="6985000" y="1905000"/>
                    </a:lnTo>
                    <a:cubicBezTo>
                      <a:pt x="6985000" y="1905000"/>
                      <a:pt x="6950885" y="1905000"/>
                      <a:pt x="6908800" y="1905000"/>
                    </a:cubicBezTo>
                    <a:lnTo>
                      <a:pt x="76200" y="1905000"/>
                    </a:lnTo>
                    <a:cubicBezTo>
                      <a:pt x="34116" y="1905000"/>
                      <a:pt x="0" y="1905000"/>
                      <a:pt x="0" y="1905000"/>
                    </a:cubicBezTo>
                    <a:lnTo>
                      <a:pt x="0" y="0"/>
                    </a:lnTo>
                    <a:cubicBezTo>
                      <a:pt x="0" y="0"/>
                      <a:pt x="34116" y="0"/>
                      <a:pt x="762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grpSp>
            <p:nvGrpSpPr>
              <p:cNvPr id="35" name="グラフィックス 4">
                <a:extLst>
                  <a:ext uri="{FF2B5EF4-FFF2-40B4-BE49-F238E27FC236}">
                    <a16:creationId xmlns:a16="http://schemas.microsoft.com/office/drawing/2014/main" id="{777E2F00-4A6B-0CD5-B1E7-6F7297DC5DE4}"/>
                  </a:ext>
                </a:extLst>
              </p:cNvPr>
              <p:cNvGrpSpPr/>
              <p:nvPr/>
            </p:nvGrpSpPr>
            <p:grpSpPr>
              <a:xfrm>
                <a:off x="86360" y="3059430"/>
                <a:ext cx="7025640" cy="1835666"/>
                <a:chOff x="86360" y="3059430"/>
                <a:chExt cx="7025640" cy="1835666"/>
              </a:xfrm>
            </p:grpSpPr>
            <p:sp>
              <p:nvSpPr>
                <p:cNvPr id="36" name="フリーフォーム: 図形 35">
                  <a:extLst>
                    <a:ext uri="{FF2B5EF4-FFF2-40B4-BE49-F238E27FC236}">
                      <a16:creationId xmlns:a16="http://schemas.microsoft.com/office/drawing/2014/main" id="{33FA377D-8A01-880F-BC1E-C212E2860065}"/>
                    </a:ext>
                  </a:extLst>
                </p:cNvPr>
                <p:cNvSpPr/>
                <p:nvPr/>
              </p:nvSpPr>
              <p:spPr>
                <a:xfrm>
                  <a:off x="635000" y="4699000"/>
                  <a:ext cx="6477000" cy="6350"/>
                </a:xfrm>
                <a:custGeom>
                  <a:avLst/>
                  <a:gdLst>
                    <a:gd name="connsiteX0" fmla="*/ 0 w 6477000"/>
                    <a:gd name="connsiteY0" fmla="*/ 0 h 6350"/>
                    <a:gd name="connsiteX1" fmla="*/ 6477000 w 6477000"/>
                    <a:gd name="connsiteY1" fmla="*/ 0 h 63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77000" h="6350">
                      <a:moveTo>
                        <a:pt x="0" y="0"/>
                      </a:moveTo>
                      <a:lnTo>
                        <a:pt x="6477000" y="0"/>
                      </a:lnTo>
                    </a:path>
                  </a:pathLst>
                </a:custGeom>
                <a:ln w="6350" cap="flat">
                  <a:solidFill>
                    <a:srgbClr val="CBD5E1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 sz="1200" b="1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37" name="テキスト ボックス 36">
                  <a:extLst>
                    <a:ext uri="{FF2B5EF4-FFF2-40B4-BE49-F238E27FC236}">
                      <a16:creationId xmlns:a16="http://schemas.microsoft.com/office/drawing/2014/main" id="{FAB5E071-E0E6-4D8D-2F10-909C293CFC65}"/>
                    </a:ext>
                  </a:extLst>
                </p:cNvPr>
                <p:cNvSpPr txBox="1"/>
                <p:nvPr/>
              </p:nvSpPr>
              <p:spPr>
                <a:xfrm>
                  <a:off x="454660" y="4710430"/>
                  <a:ext cx="415498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ja-JP" altLang="en-US" sz="600" b="1" spc="0" baseline="0">
                      <a:ln/>
                      <a:solidFill>
                        <a:srgbClr val="64748B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Arial"/>
                      <a:rtl val="0"/>
                    </a:rPr>
                    <a:t>2008</a:t>
                  </a:r>
                </a:p>
              </p:txBody>
            </p:sp>
            <p:sp>
              <p:nvSpPr>
                <p:cNvPr id="38" name="テキスト ボックス 37">
                  <a:extLst>
                    <a:ext uri="{FF2B5EF4-FFF2-40B4-BE49-F238E27FC236}">
                      <a16:creationId xmlns:a16="http://schemas.microsoft.com/office/drawing/2014/main" id="{BB37FD11-1CC3-1879-612C-74FA1167D5E4}"/>
                    </a:ext>
                  </a:extLst>
                </p:cNvPr>
                <p:cNvSpPr txBox="1"/>
                <p:nvPr/>
              </p:nvSpPr>
              <p:spPr>
                <a:xfrm>
                  <a:off x="1473835" y="4710430"/>
                  <a:ext cx="396262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ja-JP" altLang="en-US" sz="600" b="1" spc="0" baseline="0">
                      <a:ln/>
                      <a:solidFill>
                        <a:srgbClr val="64748B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Arial"/>
                      <a:rtl val="0"/>
                    </a:rPr>
                    <a:t>2011</a:t>
                  </a:r>
                </a:p>
              </p:txBody>
            </p:sp>
            <p:sp>
              <p:nvSpPr>
                <p:cNvPr id="39" name="テキスト ボックス 38">
                  <a:extLst>
                    <a:ext uri="{FF2B5EF4-FFF2-40B4-BE49-F238E27FC236}">
                      <a16:creationId xmlns:a16="http://schemas.microsoft.com/office/drawing/2014/main" id="{93476158-F95C-BFD6-150B-827A5FA0F9DE}"/>
                    </a:ext>
                  </a:extLst>
                </p:cNvPr>
                <p:cNvSpPr txBox="1"/>
                <p:nvPr/>
              </p:nvSpPr>
              <p:spPr>
                <a:xfrm>
                  <a:off x="2486660" y="4710430"/>
                  <a:ext cx="405880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ja-JP" altLang="en-US" sz="600" b="1" spc="0" baseline="0">
                      <a:ln/>
                      <a:solidFill>
                        <a:srgbClr val="64748B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Arial"/>
                      <a:rtl val="0"/>
                    </a:rPr>
                    <a:t>2014</a:t>
                  </a:r>
                </a:p>
              </p:txBody>
            </p:sp>
            <p:sp>
              <p:nvSpPr>
                <p:cNvPr id="40" name="テキスト ボックス 39">
                  <a:extLst>
                    <a:ext uri="{FF2B5EF4-FFF2-40B4-BE49-F238E27FC236}">
                      <a16:creationId xmlns:a16="http://schemas.microsoft.com/office/drawing/2014/main" id="{8D0603C5-9B5B-4580-9B95-B584716E8E90}"/>
                    </a:ext>
                  </a:extLst>
                </p:cNvPr>
                <p:cNvSpPr txBox="1"/>
                <p:nvPr/>
              </p:nvSpPr>
              <p:spPr>
                <a:xfrm>
                  <a:off x="3502660" y="4710430"/>
                  <a:ext cx="405880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ja-JP" altLang="en-US" sz="600" b="1" spc="0" baseline="0">
                      <a:ln/>
                      <a:solidFill>
                        <a:srgbClr val="64748B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Arial"/>
                      <a:rtl val="0"/>
                    </a:rPr>
                    <a:t>2015</a:t>
                  </a:r>
                </a:p>
              </p:txBody>
            </p:sp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BC14B9F5-3AE6-51E2-F6E6-019E69A83D4B}"/>
                    </a:ext>
                  </a:extLst>
                </p:cNvPr>
                <p:cNvSpPr txBox="1"/>
                <p:nvPr/>
              </p:nvSpPr>
              <p:spPr>
                <a:xfrm>
                  <a:off x="4518660" y="4710430"/>
                  <a:ext cx="405880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ja-JP" altLang="en-US" sz="600" b="1" spc="0" baseline="0">
                      <a:ln/>
                      <a:solidFill>
                        <a:srgbClr val="64748B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Arial"/>
                      <a:rtl val="0"/>
                    </a:rPr>
                    <a:t>2019</a:t>
                  </a:r>
                </a:p>
              </p:txBody>
            </p:sp>
            <p:sp>
              <p:nvSpPr>
                <p:cNvPr id="42" name="テキスト ボックス 41">
                  <a:extLst>
                    <a:ext uri="{FF2B5EF4-FFF2-40B4-BE49-F238E27FC236}">
                      <a16:creationId xmlns:a16="http://schemas.microsoft.com/office/drawing/2014/main" id="{3615EFAC-AC1E-C988-6047-A809B16D135D}"/>
                    </a:ext>
                  </a:extLst>
                </p:cNvPr>
                <p:cNvSpPr txBox="1"/>
                <p:nvPr/>
              </p:nvSpPr>
              <p:spPr>
                <a:xfrm>
                  <a:off x="5534660" y="4710430"/>
                  <a:ext cx="415498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ja-JP" altLang="en-US" sz="600" b="1" spc="0" baseline="0">
                      <a:ln/>
                      <a:solidFill>
                        <a:srgbClr val="64748B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Arial"/>
                      <a:rtl val="0"/>
                    </a:rPr>
                    <a:t>2022</a:t>
                  </a:r>
                </a:p>
              </p:txBody>
            </p:sp>
            <p:sp>
              <p:nvSpPr>
                <p:cNvPr id="43" name="テキスト ボックス 42">
                  <a:extLst>
                    <a:ext uri="{FF2B5EF4-FFF2-40B4-BE49-F238E27FC236}">
                      <a16:creationId xmlns:a16="http://schemas.microsoft.com/office/drawing/2014/main" id="{79DF9678-2FF0-E2B9-9362-6B9286B7D88A}"/>
                    </a:ext>
                  </a:extLst>
                </p:cNvPr>
                <p:cNvSpPr txBox="1"/>
                <p:nvPr/>
              </p:nvSpPr>
              <p:spPr>
                <a:xfrm>
                  <a:off x="6550660" y="4710430"/>
                  <a:ext cx="415498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ja-JP" altLang="en-US" sz="600" b="1" spc="0" baseline="0">
                      <a:ln/>
                      <a:solidFill>
                        <a:srgbClr val="64748B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Arial"/>
                      <a:rtl val="0"/>
                    </a:rPr>
                    <a:t>2023</a:t>
                  </a:r>
                </a:p>
              </p:txBody>
            </p:sp>
            <p:sp>
              <p:nvSpPr>
                <p:cNvPr id="44" name="フリーフォーム: 図形 43">
                  <a:extLst>
                    <a:ext uri="{FF2B5EF4-FFF2-40B4-BE49-F238E27FC236}">
                      <a16:creationId xmlns:a16="http://schemas.microsoft.com/office/drawing/2014/main" id="{B7C64699-CA66-AB03-A2BC-AF00F62CCAF6}"/>
                    </a:ext>
                  </a:extLst>
                </p:cNvPr>
                <p:cNvSpPr/>
                <p:nvPr/>
              </p:nvSpPr>
              <p:spPr>
                <a:xfrm>
                  <a:off x="635000" y="3429000"/>
                  <a:ext cx="6350" cy="1270000"/>
                </a:xfrm>
                <a:custGeom>
                  <a:avLst/>
                  <a:gdLst>
                    <a:gd name="connsiteX0" fmla="*/ 0 w 6350"/>
                    <a:gd name="connsiteY0" fmla="*/ 1270000 h 1270000"/>
                    <a:gd name="connsiteX1" fmla="*/ 0 w 6350"/>
                    <a:gd name="connsiteY1" fmla="*/ 0 h 127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350" h="1270000">
                      <a:moveTo>
                        <a:pt x="0" y="1270000"/>
                      </a:moveTo>
                      <a:lnTo>
                        <a:pt x="0" y="0"/>
                      </a:lnTo>
                    </a:path>
                  </a:pathLst>
                </a:custGeom>
                <a:ln w="6350" cap="flat">
                  <a:solidFill>
                    <a:srgbClr val="CBD5E1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 sz="1200" b="1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45" name="テキスト ボックス 44">
                  <a:extLst>
                    <a:ext uri="{FF2B5EF4-FFF2-40B4-BE49-F238E27FC236}">
                      <a16:creationId xmlns:a16="http://schemas.microsoft.com/office/drawing/2014/main" id="{C07B0515-162F-36A9-8635-297821A12B0D}"/>
                    </a:ext>
                  </a:extLst>
                </p:cNvPr>
                <p:cNvSpPr txBox="1"/>
                <p:nvPr/>
              </p:nvSpPr>
              <p:spPr>
                <a:xfrm>
                  <a:off x="435610" y="4583430"/>
                  <a:ext cx="242374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ja-JP" altLang="en-US" sz="600" b="1" spc="0" baseline="0">
                      <a:ln/>
                      <a:solidFill>
                        <a:srgbClr val="64748B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Arial"/>
                      <a:rtl val="0"/>
                    </a:rPr>
                    <a:t>0</a:t>
                  </a:r>
                </a:p>
              </p:txBody>
            </p:sp>
            <p:sp>
              <p:nvSpPr>
                <p:cNvPr id="46" name="テキスト ボックス 45">
                  <a:extLst>
                    <a:ext uri="{FF2B5EF4-FFF2-40B4-BE49-F238E27FC236}">
                      <a16:creationId xmlns:a16="http://schemas.microsoft.com/office/drawing/2014/main" id="{01303FAB-235C-834C-E6E3-BB24CB2BE8B5}"/>
                    </a:ext>
                  </a:extLst>
                </p:cNvPr>
                <p:cNvSpPr txBox="1"/>
                <p:nvPr/>
              </p:nvSpPr>
              <p:spPr>
                <a:xfrm>
                  <a:off x="130810" y="4265930"/>
                  <a:ext cx="595035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ja-JP" altLang="en-US" sz="600" b="1" spc="0" baseline="0">
                      <a:ln/>
                      <a:solidFill>
                        <a:srgbClr val="64748B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Arial"/>
                      <a:rtl val="0"/>
                    </a:rPr>
                    <a:t>2,000</a:t>
                  </a:r>
                  <a:r>
                    <a:rPr lang="ja-JP" altLang="en-US" sz="600" b="1" spc="0" baseline="0">
                      <a:ln/>
                      <a:solidFill>
                        <a:srgbClr val="64748B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ＭＳ ゴシック"/>
                      <a:rtl val="0"/>
                    </a:rPr>
                    <a:t>億円</a:t>
                  </a:r>
                </a:p>
              </p:txBody>
            </p:sp>
            <p:sp>
              <p:nvSpPr>
                <p:cNvPr id="47" name="テキスト ボックス 46">
                  <a:extLst>
                    <a:ext uri="{FF2B5EF4-FFF2-40B4-BE49-F238E27FC236}">
                      <a16:creationId xmlns:a16="http://schemas.microsoft.com/office/drawing/2014/main" id="{634ED503-BCB5-495D-0A6A-158C74DA3489}"/>
                    </a:ext>
                  </a:extLst>
                </p:cNvPr>
                <p:cNvSpPr txBox="1"/>
                <p:nvPr/>
              </p:nvSpPr>
              <p:spPr>
                <a:xfrm>
                  <a:off x="130810" y="3948430"/>
                  <a:ext cx="595035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ja-JP" altLang="en-US" sz="600" b="1" spc="0" baseline="0">
                      <a:ln/>
                      <a:solidFill>
                        <a:srgbClr val="64748B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Arial"/>
                      <a:rtl val="0"/>
                    </a:rPr>
                    <a:t>4,000</a:t>
                  </a:r>
                  <a:r>
                    <a:rPr lang="ja-JP" altLang="en-US" sz="600" b="1" spc="0" baseline="0">
                      <a:ln/>
                      <a:solidFill>
                        <a:srgbClr val="64748B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ＭＳ ゴシック"/>
                      <a:rtl val="0"/>
                    </a:rPr>
                    <a:t>億円</a:t>
                  </a:r>
                </a:p>
              </p:txBody>
            </p:sp>
            <p:sp>
              <p:nvSpPr>
                <p:cNvPr id="48" name="テキスト ボックス 47">
                  <a:extLst>
                    <a:ext uri="{FF2B5EF4-FFF2-40B4-BE49-F238E27FC236}">
                      <a16:creationId xmlns:a16="http://schemas.microsoft.com/office/drawing/2014/main" id="{97A4AB45-45B5-B5F6-99E0-7311CFAD0A41}"/>
                    </a:ext>
                  </a:extLst>
                </p:cNvPr>
                <p:cNvSpPr txBox="1"/>
                <p:nvPr/>
              </p:nvSpPr>
              <p:spPr>
                <a:xfrm>
                  <a:off x="130810" y="3630930"/>
                  <a:ext cx="595035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ja-JP" altLang="en-US" sz="600" b="1" spc="0" baseline="0">
                      <a:ln/>
                      <a:solidFill>
                        <a:srgbClr val="64748B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Arial"/>
                      <a:rtl val="0"/>
                    </a:rPr>
                    <a:t>8,000</a:t>
                  </a:r>
                  <a:r>
                    <a:rPr lang="ja-JP" altLang="en-US" sz="600" b="1" spc="0" baseline="0">
                      <a:ln/>
                      <a:solidFill>
                        <a:srgbClr val="64748B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ＭＳ ゴシック"/>
                      <a:rtl val="0"/>
                    </a:rPr>
                    <a:t>億円</a:t>
                  </a:r>
                </a:p>
              </p:txBody>
            </p:sp>
            <p:sp>
              <p:nvSpPr>
                <p:cNvPr id="49" name="テキスト ボックス 48">
                  <a:extLst>
                    <a:ext uri="{FF2B5EF4-FFF2-40B4-BE49-F238E27FC236}">
                      <a16:creationId xmlns:a16="http://schemas.microsoft.com/office/drawing/2014/main" id="{A78D81A7-2ECA-6711-02C7-9038D4568DF4}"/>
                    </a:ext>
                  </a:extLst>
                </p:cNvPr>
                <p:cNvSpPr txBox="1"/>
                <p:nvPr/>
              </p:nvSpPr>
              <p:spPr>
                <a:xfrm>
                  <a:off x="86360" y="3313430"/>
                  <a:ext cx="643125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ja-JP" altLang="en-US" sz="600" b="1" spc="0" baseline="0">
                      <a:ln/>
                      <a:solidFill>
                        <a:srgbClr val="64748B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Arial"/>
                      <a:rtl val="0"/>
                    </a:rPr>
                    <a:t>12,000</a:t>
                  </a:r>
                  <a:r>
                    <a:rPr lang="ja-JP" altLang="en-US" sz="600" b="1" spc="0" baseline="0">
                      <a:ln/>
                      <a:solidFill>
                        <a:srgbClr val="64748B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ＭＳ ゴシック"/>
                      <a:rtl val="0"/>
                    </a:rPr>
                    <a:t>億円</a:t>
                  </a:r>
                </a:p>
              </p:txBody>
            </p:sp>
            <p:sp>
              <p:nvSpPr>
                <p:cNvPr id="50" name="フリーフォーム: 図形 49">
                  <a:extLst>
                    <a:ext uri="{FF2B5EF4-FFF2-40B4-BE49-F238E27FC236}">
                      <a16:creationId xmlns:a16="http://schemas.microsoft.com/office/drawing/2014/main" id="{CF0FD9EA-35FB-7609-8BA4-3D246432AD94}"/>
                    </a:ext>
                  </a:extLst>
                </p:cNvPr>
                <p:cNvSpPr/>
                <p:nvPr/>
              </p:nvSpPr>
              <p:spPr>
                <a:xfrm>
                  <a:off x="571500" y="4686300"/>
                  <a:ext cx="127000" cy="12700"/>
                </a:xfrm>
                <a:custGeom>
                  <a:avLst/>
                  <a:gdLst>
                    <a:gd name="connsiteX0" fmla="*/ 0 w 127000"/>
                    <a:gd name="connsiteY0" fmla="*/ 0 h 12700"/>
                    <a:gd name="connsiteX1" fmla="*/ 127000 w 127000"/>
                    <a:gd name="connsiteY1" fmla="*/ 0 h 12700"/>
                    <a:gd name="connsiteX2" fmla="*/ 127000 w 127000"/>
                    <a:gd name="connsiteY2" fmla="*/ 12700 h 12700"/>
                    <a:gd name="connsiteX3" fmla="*/ 0 w 127000"/>
                    <a:gd name="connsiteY3" fmla="*/ 12700 h 127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7000" h="12700">
                      <a:moveTo>
                        <a:pt x="0" y="0"/>
                      </a:moveTo>
                      <a:lnTo>
                        <a:pt x="127000" y="0"/>
                      </a:lnTo>
                      <a:lnTo>
                        <a:pt x="127000" y="12700"/>
                      </a:lnTo>
                      <a:lnTo>
                        <a:pt x="0" y="12700"/>
                      </a:lnTo>
                      <a:close/>
                    </a:path>
                  </a:pathLst>
                </a:custGeom>
                <a:solidFill>
                  <a:srgbClr val="2563EB"/>
                </a:solidFill>
                <a:ln w="635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 sz="1200" b="1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51" name="フリーフォーム: 図形 50">
                  <a:extLst>
                    <a:ext uri="{FF2B5EF4-FFF2-40B4-BE49-F238E27FC236}">
                      <a16:creationId xmlns:a16="http://schemas.microsoft.com/office/drawing/2014/main" id="{544C87E6-DA7C-7AC4-FB51-75501E294419}"/>
                    </a:ext>
                  </a:extLst>
                </p:cNvPr>
                <p:cNvSpPr/>
                <p:nvPr/>
              </p:nvSpPr>
              <p:spPr>
                <a:xfrm>
                  <a:off x="1587500" y="4667250"/>
                  <a:ext cx="127000" cy="31750"/>
                </a:xfrm>
                <a:custGeom>
                  <a:avLst/>
                  <a:gdLst>
                    <a:gd name="connsiteX0" fmla="*/ 0 w 127000"/>
                    <a:gd name="connsiteY0" fmla="*/ 0 h 31750"/>
                    <a:gd name="connsiteX1" fmla="*/ 127000 w 127000"/>
                    <a:gd name="connsiteY1" fmla="*/ 0 h 31750"/>
                    <a:gd name="connsiteX2" fmla="*/ 127000 w 127000"/>
                    <a:gd name="connsiteY2" fmla="*/ 31750 h 31750"/>
                    <a:gd name="connsiteX3" fmla="*/ 0 w 127000"/>
                    <a:gd name="connsiteY3" fmla="*/ 31750 h 31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7000" h="31750">
                      <a:moveTo>
                        <a:pt x="0" y="0"/>
                      </a:moveTo>
                      <a:lnTo>
                        <a:pt x="127000" y="0"/>
                      </a:lnTo>
                      <a:lnTo>
                        <a:pt x="127000" y="31750"/>
                      </a:lnTo>
                      <a:lnTo>
                        <a:pt x="0" y="31750"/>
                      </a:lnTo>
                      <a:close/>
                    </a:path>
                  </a:pathLst>
                </a:custGeom>
                <a:solidFill>
                  <a:srgbClr val="2563EB"/>
                </a:solidFill>
                <a:ln w="635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 sz="1200" b="1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52" name="フリーフォーム: 図形 51">
                  <a:extLst>
                    <a:ext uri="{FF2B5EF4-FFF2-40B4-BE49-F238E27FC236}">
                      <a16:creationId xmlns:a16="http://schemas.microsoft.com/office/drawing/2014/main" id="{5EA68974-48C3-3D78-C46C-28880DD782CC}"/>
                    </a:ext>
                  </a:extLst>
                </p:cNvPr>
                <p:cNvSpPr/>
                <p:nvPr/>
              </p:nvSpPr>
              <p:spPr>
                <a:xfrm>
                  <a:off x="2603500" y="4603750"/>
                  <a:ext cx="127000" cy="95250"/>
                </a:xfrm>
                <a:custGeom>
                  <a:avLst/>
                  <a:gdLst>
                    <a:gd name="connsiteX0" fmla="*/ 0 w 127000"/>
                    <a:gd name="connsiteY0" fmla="*/ 0 h 95250"/>
                    <a:gd name="connsiteX1" fmla="*/ 127000 w 127000"/>
                    <a:gd name="connsiteY1" fmla="*/ 0 h 95250"/>
                    <a:gd name="connsiteX2" fmla="*/ 127000 w 127000"/>
                    <a:gd name="connsiteY2" fmla="*/ 95250 h 95250"/>
                    <a:gd name="connsiteX3" fmla="*/ 0 w 127000"/>
                    <a:gd name="connsiteY3" fmla="*/ 95250 h 95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7000" h="95250">
                      <a:moveTo>
                        <a:pt x="0" y="0"/>
                      </a:moveTo>
                      <a:lnTo>
                        <a:pt x="127000" y="0"/>
                      </a:lnTo>
                      <a:lnTo>
                        <a:pt x="127000" y="95250"/>
                      </a:lnTo>
                      <a:lnTo>
                        <a:pt x="0" y="95250"/>
                      </a:lnTo>
                      <a:close/>
                    </a:path>
                  </a:pathLst>
                </a:custGeom>
                <a:solidFill>
                  <a:srgbClr val="2563EB"/>
                </a:solidFill>
                <a:ln w="635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 sz="1200" b="1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53" name="フリーフォーム: 図形 52">
                  <a:extLst>
                    <a:ext uri="{FF2B5EF4-FFF2-40B4-BE49-F238E27FC236}">
                      <a16:creationId xmlns:a16="http://schemas.microsoft.com/office/drawing/2014/main" id="{673435CA-5DB7-2ADC-4F8D-2F941328DE60}"/>
                    </a:ext>
                  </a:extLst>
                </p:cNvPr>
                <p:cNvSpPr/>
                <p:nvPr/>
              </p:nvSpPr>
              <p:spPr>
                <a:xfrm>
                  <a:off x="3619500" y="4267200"/>
                  <a:ext cx="127000" cy="431800"/>
                </a:xfrm>
                <a:custGeom>
                  <a:avLst/>
                  <a:gdLst>
                    <a:gd name="connsiteX0" fmla="*/ 0 w 127000"/>
                    <a:gd name="connsiteY0" fmla="*/ 0 h 431800"/>
                    <a:gd name="connsiteX1" fmla="*/ 127000 w 127000"/>
                    <a:gd name="connsiteY1" fmla="*/ 0 h 431800"/>
                    <a:gd name="connsiteX2" fmla="*/ 127000 w 127000"/>
                    <a:gd name="connsiteY2" fmla="*/ 431800 h 431800"/>
                    <a:gd name="connsiteX3" fmla="*/ 0 w 127000"/>
                    <a:gd name="connsiteY3" fmla="*/ 431800 h 431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7000" h="431800">
                      <a:moveTo>
                        <a:pt x="0" y="0"/>
                      </a:moveTo>
                      <a:lnTo>
                        <a:pt x="127000" y="0"/>
                      </a:lnTo>
                      <a:lnTo>
                        <a:pt x="127000" y="431800"/>
                      </a:lnTo>
                      <a:lnTo>
                        <a:pt x="0" y="431800"/>
                      </a:lnTo>
                      <a:close/>
                    </a:path>
                  </a:pathLst>
                </a:custGeom>
                <a:solidFill>
                  <a:srgbClr val="2563EB"/>
                </a:solidFill>
                <a:ln w="635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 sz="1200" b="1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54" name="フリーフォーム: 図形 53">
                  <a:extLst>
                    <a:ext uri="{FF2B5EF4-FFF2-40B4-BE49-F238E27FC236}">
                      <a16:creationId xmlns:a16="http://schemas.microsoft.com/office/drawing/2014/main" id="{00A24300-6357-2454-2367-2D8556D8E26F}"/>
                    </a:ext>
                  </a:extLst>
                </p:cNvPr>
                <p:cNvSpPr/>
                <p:nvPr/>
              </p:nvSpPr>
              <p:spPr>
                <a:xfrm>
                  <a:off x="4635500" y="3810000"/>
                  <a:ext cx="127000" cy="889000"/>
                </a:xfrm>
                <a:custGeom>
                  <a:avLst/>
                  <a:gdLst>
                    <a:gd name="connsiteX0" fmla="*/ 0 w 127000"/>
                    <a:gd name="connsiteY0" fmla="*/ 0 h 889000"/>
                    <a:gd name="connsiteX1" fmla="*/ 127000 w 127000"/>
                    <a:gd name="connsiteY1" fmla="*/ 0 h 889000"/>
                    <a:gd name="connsiteX2" fmla="*/ 127000 w 127000"/>
                    <a:gd name="connsiteY2" fmla="*/ 889000 h 889000"/>
                    <a:gd name="connsiteX3" fmla="*/ 0 w 127000"/>
                    <a:gd name="connsiteY3" fmla="*/ 889000 h 889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7000" h="889000">
                      <a:moveTo>
                        <a:pt x="0" y="0"/>
                      </a:moveTo>
                      <a:lnTo>
                        <a:pt x="127000" y="0"/>
                      </a:lnTo>
                      <a:lnTo>
                        <a:pt x="127000" y="889000"/>
                      </a:lnTo>
                      <a:lnTo>
                        <a:pt x="0" y="889000"/>
                      </a:lnTo>
                      <a:close/>
                    </a:path>
                  </a:pathLst>
                </a:custGeom>
                <a:solidFill>
                  <a:srgbClr val="2563EB"/>
                </a:solidFill>
                <a:ln w="635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 sz="1200" b="1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55" name="フリーフォーム: 図形 54">
                  <a:extLst>
                    <a:ext uri="{FF2B5EF4-FFF2-40B4-BE49-F238E27FC236}">
                      <a16:creationId xmlns:a16="http://schemas.microsoft.com/office/drawing/2014/main" id="{064EC31D-41B3-47F7-F0C1-C1046470C276}"/>
                    </a:ext>
                  </a:extLst>
                </p:cNvPr>
                <p:cNvSpPr/>
                <p:nvPr/>
              </p:nvSpPr>
              <p:spPr>
                <a:xfrm>
                  <a:off x="5651500" y="3556000"/>
                  <a:ext cx="127000" cy="1143000"/>
                </a:xfrm>
                <a:custGeom>
                  <a:avLst/>
                  <a:gdLst>
                    <a:gd name="connsiteX0" fmla="*/ 0 w 127000"/>
                    <a:gd name="connsiteY0" fmla="*/ 0 h 1143000"/>
                    <a:gd name="connsiteX1" fmla="*/ 127000 w 127000"/>
                    <a:gd name="connsiteY1" fmla="*/ 0 h 1143000"/>
                    <a:gd name="connsiteX2" fmla="*/ 127000 w 127000"/>
                    <a:gd name="connsiteY2" fmla="*/ 1143000 h 1143000"/>
                    <a:gd name="connsiteX3" fmla="*/ 0 w 127000"/>
                    <a:gd name="connsiteY3" fmla="*/ 1143000 h 1143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7000" h="1143000">
                      <a:moveTo>
                        <a:pt x="0" y="0"/>
                      </a:moveTo>
                      <a:lnTo>
                        <a:pt x="127000" y="0"/>
                      </a:lnTo>
                      <a:lnTo>
                        <a:pt x="127000" y="1143000"/>
                      </a:lnTo>
                      <a:lnTo>
                        <a:pt x="0" y="1143000"/>
                      </a:lnTo>
                      <a:close/>
                    </a:path>
                  </a:pathLst>
                </a:custGeom>
                <a:solidFill>
                  <a:srgbClr val="2563EB"/>
                </a:solidFill>
                <a:ln w="635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 sz="1200" b="1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56" name="フリーフォーム: 図形 55">
                  <a:extLst>
                    <a:ext uri="{FF2B5EF4-FFF2-40B4-BE49-F238E27FC236}">
                      <a16:creationId xmlns:a16="http://schemas.microsoft.com/office/drawing/2014/main" id="{472DE121-B9B1-AC01-518D-1235DE9F2933}"/>
                    </a:ext>
                  </a:extLst>
                </p:cNvPr>
                <p:cNvSpPr/>
                <p:nvPr/>
              </p:nvSpPr>
              <p:spPr>
                <a:xfrm>
                  <a:off x="6667500" y="3460750"/>
                  <a:ext cx="127000" cy="1238250"/>
                </a:xfrm>
                <a:custGeom>
                  <a:avLst/>
                  <a:gdLst>
                    <a:gd name="connsiteX0" fmla="*/ 0 w 127000"/>
                    <a:gd name="connsiteY0" fmla="*/ 0 h 1238250"/>
                    <a:gd name="connsiteX1" fmla="*/ 127000 w 127000"/>
                    <a:gd name="connsiteY1" fmla="*/ 0 h 1238250"/>
                    <a:gd name="connsiteX2" fmla="*/ 127000 w 127000"/>
                    <a:gd name="connsiteY2" fmla="*/ 1238250 h 1238250"/>
                    <a:gd name="connsiteX3" fmla="*/ 0 w 127000"/>
                    <a:gd name="connsiteY3" fmla="*/ 1238250 h 1238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7000" h="1238250">
                      <a:moveTo>
                        <a:pt x="0" y="0"/>
                      </a:moveTo>
                      <a:lnTo>
                        <a:pt x="127000" y="0"/>
                      </a:lnTo>
                      <a:lnTo>
                        <a:pt x="127000" y="1238250"/>
                      </a:lnTo>
                      <a:lnTo>
                        <a:pt x="0" y="1238250"/>
                      </a:lnTo>
                      <a:close/>
                    </a:path>
                  </a:pathLst>
                </a:custGeom>
                <a:solidFill>
                  <a:srgbClr val="2563EB"/>
                </a:solidFill>
                <a:ln w="635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 sz="1200" b="1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57" name="フリーフォーム: 図形 56">
                  <a:extLst>
                    <a:ext uri="{FF2B5EF4-FFF2-40B4-BE49-F238E27FC236}">
                      <a16:creationId xmlns:a16="http://schemas.microsoft.com/office/drawing/2014/main" id="{23CEB436-A2C2-5BD9-4DCB-31B03351445A}"/>
                    </a:ext>
                  </a:extLst>
                </p:cNvPr>
                <p:cNvSpPr/>
                <p:nvPr/>
              </p:nvSpPr>
              <p:spPr>
                <a:xfrm>
                  <a:off x="584200" y="3251200"/>
                  <a:ext cx="101600" cy="101600"/>
                </a:xfrm>
                <a:custGeom>
                  <a:avLst/>
                  <a:gdLst>
                    <a:gd name="connsiteX0" fmla="*/ 101600 w 101600"/>
                    <a:gd name="connsiteY0" fmla="*/ 50800 h 101600"/>
                    <a:gd name="connsiteX1" fmla="*/ 50800 w 101600"/>
                    <a:gd name="connsiteY1" fmla="*/ 101600 h 101600"/>
                    <a:gd name="connsiteX2" fmla="*/ 0 w 101600"/>
                    <a:gd name="connsiteY2" fmla="*/ 50800 h 101600"/>
                    <a:gd name="connsiteX3" fmla="*/ 50800 w 101600"/>
                    <a:gd name="connsiteY3" fmla="*/ 0 h 101600"/>
                    <a:gd name="connsiteX4" fmla="*/ 101600 w 101600"/>
                    <a:gd name="connsiteY4" fmla="*/ 50800 h 10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1600" h="101600">
                      <a:moveTo>
                        <a:pt x="101600" y="50800"/>
                      </a:moveTo>
                      <a:cubicBezTo>
                        <a:pt x="101600" y="78856"/>
                        <a:pt x="78856" y="101600"/>
                        <a:pt x="50800" y="101600"/>
                      </a:cubicBezTo>
                      <a:cubicBezTo>
                        <a:pt x="22744" y="101600"/>
                        <a:pt x="0" y="78856"/>
                        <a:pt x="0" y="50800"/>
                      </a:cubicBezTo>
                      <a:cubicBezTo>
                        <a:pt x="0" y="22744"/>
                        <a:pt x="22744" y="0"/>
                        <a:pt x="50800" y="0"/>
                      </a:cubicBezTo>
                      <a:cubicBezTo>
                        <a:pt x="78856" y="0"/>
                        <a:pt x="101600" y="22744"/>
                        <a:pt x="101600" y="50800"/>
                      </a:cubicBezTo>
                      <a:close/>
                    </a:path>
                  </a:pathLst>
                </a:custGeom>
                <a:solidFill>
                  <a:srgbClr val="EF4444"/>
                </a:solidFill>
                <a:ln w="635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 sz="1200" b="1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58" name="フリーフォーム: 図形 57">
                  <a:extLst>
                    <a:ext uri="{FF2B5EF4-FFF2-40B4-BE49-F238E27FC236}">
                      <a16:creationId xmlns:a16="http://schemas.microsoft.com/office/drawing/2014/main" id="{C9C097B7-C89C-BAF8-E0A2-306E9F2874C4}"/>
                    </a:ext>
                  </a:extLst>
                </p:cNvPr>
                <p:cNvSpPr/>
                <p:nvPr/>
              </p:nvSpPr>
              <p:spPr>
                <a:xfrm>
                  <a:off x="1600200" y="3251200"/>
                  <a:ext cx="101600" cy="101600"/>
                </a:xfrm>
                <a:custGeom>
                  <a:avLst/>
                  <a:gdLst>
                    <a:gd name="connsiteX0" fmla="*/ 101600 w 101600"/>
                    <a:gd name="connsiteY0" fmla="*/ 50800 h 101600"/>
                    <a:gd name="connsiteX1" fmla="*/ 50800 w 101600"/>
                    <a:gd name="connsiteY1" fmla="*/ 101600 h 101600"/>
                    <a:gd name="connsiteX2" fmla="*/ 0 w 101600"/>
                    <a:gd name="connsiteY2" fmla="*/ 50800 h 101600"/>
                    <a:gd name="connsiteX3" fmla="*/ 50800 w 101600"/>
                    <a:gd name="connsiteY3" fmla="*/ 0 h 101600"/>
                    <a:gd name="connsiteX4" fmla="*/ 101600 w 101600"/>
                    <a:gd name="connsiteY4" fmla="*/ 50800 h 10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1600" h="101600">
                      <a:moveTo>
                        <a:pt x="101600" y="50800"/>
                      </a:moveTo>
                      <a:cubicBezTo>
                        <a:pt x="101600" y="78856"/>
                        <a:pt x="78856" y="101600"/>
                        <a:pt x="50800" y="101600"/>
                      </a:cubicBezTo>
                      <a:cubicBezTo>
                        <a:pt x="22744" y="101600"/>
                        <a:pt x="0" y="78856"/>
                        <a:pt x="0" y="50800"/>
                      </a:cubicBezTo>
                      <a:cubicBezTo>
                        <a:pt x="0" y="22744"/>
                        <a:pt x="22744" y="0"/>
                        <a:pt x="50800" y="0"/>
                      </a:cubicBezTo>
                      <a:cubicBezTo>
                        <a:pt x="78856" y="0"/>
                        <a:pt x="101600" y="22744"/>
                        <a:pt x="101600" y="50800"/>
                      </a:cubicBezTo>
                      <a:close/>
                    </a:path>
                  </a:pathLst>
                </a:custGeom>
                <a:solidFill>
                  <a:srgbClr val="F59E0B"/>
                </a:solidFill>
                <a:ln w="635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 sz="1200" b="1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59" name="フリーフォーム: 図形 58">
                  <a:extLst>
                    <a:ext uri="{FF2B5EF4-FFF2-40B4-BE49-F238E27FC236}">
                      <a16:creationId xmlns:a16="http://schemas.microsoft.com/office/drawing/2014/main" id="{E6290DDA-55D5-86EC-DA55-37E61F081F9C}"/>
                    </a:ext>
                  </a:extLst>
                </p:cNvPr>
                <p:cNvSpPr/>
                <p:nvPr/>
              </p:nvSpPr>
              <p:spPr>
                <a:xfrm>
                  <a:off x="3632200" y="3251200"/>
                  <a:ext cx="101600" cy="101600"/>
                </a:xfrm>
                <a:custGeom>
                  <a:avLst/>
                  <a:gdLst>
                    <a:gd name="connsiteX0" fmla="*/ 101600 w 101600"/>
                    <a:gd name="connsiteY0" fmla="*/ 50800 h 101600"/>
                    <a:gd name="connsiteX1" fmla="*/ 50800 w 101600"/>
                    <a:gd name="connsiteY1" fmla="*/ 101600 h 101600"/>
                    <a:gd name="connsiteX2" fmla="*/ 0 w 101600"/>
                    <a:gd name="connsiteY2" fmla="*/ 50800 h 101600"/>
                    <a:gd name="connsiteX3" fmla="*/ 50800 w 101600"/>
                    <a:gd name="connsiteY3" fmla="*/ 0 h 101600"/>
                    <a:gd name="connsiteX4" fmla="*/ 101600 w 101600"/>
                    <a:gd name="connsiteY4" fmla="*/ 50800 h 10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1600" h="101600">
                      <a:moveTo>
                        <a:pt x="101600" y="50800"/>
                      </a:moveTo>
                      <a:cubicBezTo>
                        <a:pt x="101600" y="78856"/>
                        <a:pt x="78856" y="101600"/>
                        <a:pt x="50800" y="101600"/>
                      </a:cubicBezTo>
                      <a:cubicBezTo>
                        <a:pt x="22744" y="101600"/>
                        <a:pt x="0" y="78856"/>
                        <a:pt x="0" y="50800"/>
                      </a:cubicBezTo>
                      <a:cubicBezTo>
                        <a:pt x="0" y="22744"/>
                        <a:pt x="22744" y="0"/>
                        <a:pt x="50800" y="0"/>
                      </a:cubicBezTo>
                      <a:cubicBezTo>
                        <a:pt x="78856" y="0"/>
                        <a:pt x="101600" y="22744"/>
                        <a:pt x="101600" y="50800"/>
                      </a:cubicBezTo>
                      <a:close/>
                    </a:path>
                  </a:pathLst>
                </a:custGeom>
                <a:solidFill>
                  <a:srgbClr val="EF4444"/>
                </a:solidFill>
                <a:ln w="635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 sz="1200" b="1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60" name="フリーフォーム: 図形 59">
                  <a:extLst>
                    <a:ext uri="{FF2B5EF4-FFF2-40B4-BE49-F238E27FC236}">
                      <a16:creationId xmlns:a16="http://schemas.microsoft.com/office/drawing/2014/main" id="{10B63CF9-3B03-DF75-BFCC-9A5C09F3AF44}"/>
                    </a:ext>
                  </a:extLst>
                </p:cNvPr>
                <p:cNvSpPr/>
                <p:nvPr/>
              </p:nvSpPr>
              <p:spPr>
                <a:xfrm>
                  <a:off x="4648200" y="3251200"/>
                  <a:ext cx="101600" cy="101600"/>
                </a:xfrm>
                <a:custGeom>
                  <a:avLst/>
                  <a:gdLst>
                    <a:gd name="connsiteX0" fmla="*/ 101600 w 101600"/>
                    <a:gd name="connsiteY0" fmla="*/ 50800 h 101600"/>
                    <a:gd name="connsiteX1" fmla="*/ 50800 w 101600"/>
                    <a:gd name="connsiteY1" fmla="*/ 101600 h 101600"/>
                    <a:gd name="connsiteX2" fmla="*/ 0 w 101600"/>
                    <a:gd name="connsiteY2" fmla="*/ 50800 h 101600"/>
                    <a:gd name="connsiteX3" fmla="*/ 50800 w 101600"/>
                    <a:gd name="connsiteY3" fmla="*/ 0 h 101600"/>
                    <a:gd name="connsiteX4" fmla="*/ 101600 w 101600"/>
                    <a:gd name="connsiteY4" fmla="*/ 50800 h 10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1600" h="101600">
                      <a:moveTo>
                        <a:pt x="101600" y="50800"/>
                      </a:moveTo>
                      <a:cubicBezTo>
                        <a:pt x="101600" y="78856"/>
                        <a:pt x="78856" y="101600"/>
                        <a:pt x="50800" y="101600"/>
                      </a:cubicBezTo>
                      <a:cubicBezTo>
                        <a:pt x="22744" y="101600"/>
                        <a:pt x="0" y="78856"/>
                        <a:pt x="0" y="50800"/>
                      </a:cubicBezTo>
                      <a:cubicBezTo>
                        <a:pt x="0" y="22744"/>
                        <a:pt x="22744" y="0"/>
                        <a:pt x="50800" y="0"/>
                      </a:cubicBezTo>
                      <a:cubicBezTo>
                        <a:pt x="78856" y="0"/>
                        <a:pt x="101600" y="22744"/>
                        <a:pt x="101600" y="50800"/>
                      </a:cubicBezTo>
                      <a:close/>
                    </a:path>
                  </a:pathLst>
                </a:custGeom>
                <a:solidFill>
                  <a:srgbClr val="EF4444"/>
                </a:solidFill>
                <a:ln w="635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 sz="1200" b="1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61" name="フリーフォーム: 図形 60">
                  <a:extLst>
                    <a:ext uri="{FF2B5EF4-FFF2-40B4-BE49-F238E27FC236}">
                      <a16:creationId xmlns:a16="http://schemas.microsoft.com/office/drawing/2014/main" id="{1CE556D0-A4C9-8250-0DA9-700F623D1520}"/>
                    </a:ext>
                  </a:extLst>
                </p:cNvPr>
                <p:cNvSpPr/>
                <p:nvPr/>
              </p:nvSpPr>
              <p:spPr>
                <a:xfrm>
                  <a:off x="5664200" y="3251200"/>
                  <a:ext cx="101600" cy="101600"/>
                </a:xfrm>
                <a:custGeom>
                  <a:avLst/>
                  <a:gdLst>
                    <a:gd name="connsiteX0" fmla="*/ 101600 w 101600"/>
                    <a:gd name="connsiteY0" fmla="*/ 50800 h 101600"/>
                    <a:gd name="connsiteX1" fmla="*/ 50800 w 101600"/>
                    <a:gd name="connsiteY1" fmla="*/ 101600 h 101600"/>
                    <a:gd name="connsiteX2" fmla="*/ 0 w 101600"/>
                    <a:gd name="connsiteY2" fmla="*/ 50800 h 101600"/>
                    <a:gd name="connsiteX3" fmla="*/ 50800 w 101600"/>
                    <a:gd name="connsiteY3" fmla="*/ 0 h 101600"/>
                    <a:gd name="connsiteX4" fmla="*/ 101600 w 101600"/>
                    <a:gd name="connsiteY4" fmla="*/ 50800 h 10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1600" h="101600">
                      <a:moveTo>
                        <a:pt x="101600" y="50800"/>
                      </a:moveTo>
                      <a:cubicBezTo>
                        <a:pt x="101600" y="78856"/>
                        <a:pt x="78856" y="101600"/>
                        <a:pt x="50800" y="101600"/>
                      </a:cubicBezTo>
                      <a:cubicBezTo>
                        <a:pt x="22744" y="101600"/>
                        <a:pt x="0" y="78856"/>
                        <a:pt x="0" y="50800"/>
                      </a:cubicBezTo>
                      <a:cubicBezTo>
                        <a:pt x="0" y="22744"/>
                        <a:pt x="22744" y="0"/>
                        <a:pt x="50800" y="0"/>
                      </a:cubicBezTo>
                      <a:cubicBezTo>
                        <a:pt x="78856" y="0"/>
                        <a:pt x="101600" y="22744"/>
                        <a:pt x="101600" y="50800"/>
                      </a:cubicBezTo>
                      <a:close/>
                    </a:path>
                  </a:pathLst>
                </a:custGeom>
                <a:solidFill>
                  <a:srgbClr val="EF4444"/>
                </a:solidFill>
                <a:ln w="635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 sz="1200" b="1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62" name="テキスト ボックス 61">
                  <a:extLst>
                    <a:ext uri="{FF2B5EF4-FFF2-40B4-BE49-F238E27FC236}">
                      <a16:creationId xmlns:a16="http://schemas.microsoft.com/office/drawing/2014/main" id="{1E5B2B1B-D7BB-EA1D-5282-6651D5AE7E3F}"/>
                    </a:ext>
                  </a:extLst>
                </p:cNvPr>
                <p:cNvSpPr txBox="1"/>
                <p:nvPr/>
              </p:nvSpPr>
              <p:spPr>
                <a:xfrm>
                  <a:off x="391160" y="3065780"/>
                  <a:ext cx="492443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ja-JP" altLang="en-US" sz="600" b="1" spc="0" baseline="0">
                      <a:ln/>
                      <a:solidFill>
                        <a:srgbClr val="EF4444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sym typeface="ＭＳ ゴシック"/>
                      <a:rtl val="0"/>
                    </a:rPr>
                    <a:t>制度創設</a:t>
                  </a:r>
                </a:p>
              </p:txBody>
            </p:sp>
            <p:sp>
              <p:nvSpPr>
                <p:cNvPr id="63" name="テキスト ボックス 62">
                  <a:extLst>
                    <a:ext uri="{FF2B5EF4-FFF2-40B4-BE49-F238E27FC236}">
                      <a16:creationId xmlns:a16="http://schemas.microsoft.com/office/drawing/2014/main" id="{4F548333-99A9-B364-DF64-B0FC41C12D75}"/>
                    </a:ext>
                  </a:extLst>
                </p:cNvPr>
                <p:cNvSpPr txBox="1"/>
                <p:nvPr/>
              </p:nvSpPr>
              <p:spPr>
                <a:xfrm>
                  <a:off x="1330960" y="3065780"/>
                  <a:ext cx="646331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ja-JP" altLang="en-US" sz="600" b="1" spc="0" baseline="0">
                      <a:ln/>
                      <a:solidFill>
                        <a:srgbClr val="F59E0B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sym typeface="ＭＳ ゴシック"/>
                      <a:rtl val="0"/>
                    </a:rPr>
                    <a:t>東日本大震災</a:t>
                  </a:r>
                </a:p>
              </p:txBody>
            </p:sp>
            <p:sp>
              <p:nvSpPr>
                <p:cNvPr id="64" name="テキスト ボックス 63">
                  <a:extLst>
                    <a:ext uri="{FF2B5EF4-FFF2-40B4-BE49-F238E27FC236}">
                      <a16:creationId xmlns:a16="http://schemas.microsoft.com/office/drawing/2014/main" id="{46BB1BB3-D05F-5A0A-880F-296852F445BA}"/>
                    </a:ext>
                  </a:extLst>
                </p:cNvPr>
                <p:cNvSpPr txBox="1"/>
                <p:nvPr/>
              </p:nvSpPr>
              <p:spPr>
                <a:xfrm>
                  <a:off x="3378835" y="3059430"/>
                  <a:ext cx="627095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ja-JP" altLang="en-US" sz="600" b="1" spc="0" baseline="0">
                      <a:ln/>
                      <a:solidFill>
                        <a:srgbClr val="EF4444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sym typeface="ＭＳ ゴシック"/>
                      <a:rtl val="0"/>
                    </a:rPr>
                    <a:t>控除上限</a:t>
                  </a:r>
                  <a:r>
                    <a:rPr lang="ja-JP" altLang="en-US" sz="600" b="1" spc="0" baseline="0">
                      <a:ln/>
                      <a:solidFill>
                        <a:srgbClr val="EF4444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Arial"/>
                      <a:rtl val="0"/>
                    </a:rPr>
                    <a:t>2</a:t>
                  </a:r>
                  <a:r>
                    <a:rPr lang="ja-JP" altLang="en-US" sz="600" b="1" spc="0" baseline="0">
                      <a:ln/>
                      <a:solidFill>
                        <a:srgbClr val="EF4444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ＭＳ ゴシック"/>
                      <a:rtl val="0"/>
                    </a:rPr>
                    <a:t>倍</a:t>
                  </a:r>
                </a:p>
              </p:txBody>
            </p:sp>
            <p:sp>
              <p:nvSpPr>
                <p:cNvPr id="65" name="テキスト ボックス 64">
                  <a:extLst>
                    <a:ext uri="{FF2B5EF4-FFF2-40B4-BE49-F238E27FC236}">
                      <a16:creationId xmlns:a16="http://schemas.microsoft.com/office/drawing/2014/main" id="{4ED371B4-EF89-7BA7-47D2-49B22B08380F}"/>
                    </a:ext>
                  </a:extLst>
                </p:cNvPr>
                <p:cNvSpPr txBox="1"/>
                <p:nvPr/>
              </p:nvSpPr>
              <p:spPr>
                <a:xfrm>
                  <a:off x="4432935" y="3059430"/>
                  <a:ext cx="546945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ja-JP" altLang="en-US" sz="600" b="1" spc="0" baseline="0">
                      <a:ln/>
                      <a:solidFill>
                        <a:srgbClr val="EF4444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Arial"/>
                      <a:rtl val="0"/>
                    </a:rPr>
                    <a:t>3</a:t>
                  </a:r>
                  <a:r>
                    <a:rPr lang="ja-JP" altLang="en-US" sz="600" b="1" spc="0" baseline="0">
                      <a:ln/>
                      <a:solidFill>
                        <a:srgbClr val="EF4444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ＭＳ ゴシック"/>
                      <a:rtl val="0"/>
                    </a:rPr>
                    <a:t>割ルール</a:t>
                  </a:r>
                </a:p>
              </p:txBody>
            </p:sp>
            <p:sp>
              <p:nvSpPr>
                <p:cNvPr id="66" name="テキスト ボックス 65">
                  <a:extLst>
                    <a:ext uri="{FF2B5EF4-FFF2-40B4-BE49-F238E27FC236}">
                      <a16:creationId xmlns:a16="http://schemas.microsoft.com/office/drawing/2014/main" id="{EF973807-09AE-D17B-A79C-E1D9603A1C0C}"/>
                    </a:ext>
                  </a:extLst>
                </p:cNvPr>
                <p:cNvSpPr txBox="1"/>
                <p:nvPr/>
              </p:nvSpPr>
              <p:spPr>
                <a:xfrm>
                  <a:off x="5334635" y="3059430"/>
                  <a:ext cx="777777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ja-JP" altLang="en-US" sz="600" b="1" spc="0" baseline="0">
                      <a:ln/>
                      <a:solidFill>
                        <a:srgbClr val="EF4444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Arial"/>
                      <a:rtl val="0"/>
                    </a:rPr>
                    <a:t>5</a:t>
                  </a:r>
                  <a:r>
                    <a:rPr lang="ja-JP" altLang="en-US" sz="600" b="1" spc="0" baseline="0">
                      <a:ln/>
                      <a:solidFill>
                        <a:srgbClr val="EF4444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Arial"/>
                      <a:sym typeface="ＭＳ ゴシック"/>
                      <a:rtl val="0"/>
                    </a:rPr>
                    <a:t>割ルール厳格化</a:t>
                  </a:r>
                </a:p>
              </p:txBody>
            </p:sp>
          </p:grpSp>
        </p:grpSp>
        <p:grpSp>
          <p:nvGrpSpPr>
            <p:cNvPr id="67" name="グラフィックス 4">
              <a:extLst>
                <a:ext uri="{FF2B5EF4-FFF2-40B4-BE49-F238E27FC236}">
                  <a16:creationId xmlns:a16="http://schemas.microsoft.com/office/drawing/2014/main" id="{5FB75445-61C8-C30B-D3BD-C998A2D950CA}"/>
                </a:ext>
              </a:extLst>
            </p:cNvPr>
            <p:cNvGrpSpPr/>
            <p:nvPr/>
          </p:nvGrpSpPr>
          <p:grpSpPr>
            <a:xfrm>
              <a:off x="289560" y="5040630"/>
              <a:ext cx="3583940" cy="1690370"/>
              <a:chOff x="289560" y="5040630"/>
              <a:chExt cx="3583940" cy="1690370"/>
            </a:xfrm>
          </p:grpSpPr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EB424B21-3105-476F-48D5-21FD3891AB61}"/>
                  </a:ext>
                </a:extLst>
              </p:cNvPr>
              <p:cNvSpPr txBox="1"/>
              <p:nvPr/>
            </p:nvSpPr>
            <p:spPr>
              <a:xfrm>
                <a:off x="289560" y="5040630"/>
                <a:ext cx="2214068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Segoe UI Emoji"/>
                    <a:rtl val="0"/>
                  </a:rPr>
                  <a:t>🎯</a:t>
                </a:r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 </a:t>
                </a:r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使途別受入状況</a:t>
                </a:r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 (2023</a:t>
                </a:r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年度</a:t>
                </a:r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)</a:t>
                </a:r>
              </a:p>
            </p:txBody>
          </p:sp>
          <p:sp>
            <p:nvSpPr>
              <p:cNvPr id="69" name="フリーフォーム: 図形 68">
                <a:extLst>
                  <a:ext uri="{FF2B5EF4-FFF2-40B4-BE49-F238E27FC236}">
                    <a16:creationId xmlns:a16="http://schemas.microsoft.com/office/drawing/2014/main" id="{53209597-6C13-B378-4096-4A663A699EA3}"/>
                  </a:ext>
                </a:extLst>
              </p:cNvPr>
              <p:cNvSpPr/>
              <p:nvPr/>
            </p:nvSpPr>
            <p:spPr>
              <a:xfrm>
                <a:off x="381000" y="5334000"/>
                <a:ext cx="3492500" cy="1397000"/>
              </a:xfrm>
              <a:custGeom>
                <a:avLst/>
                <a:gdLst>
                  <a:gd name="connsiteX0" fmla="*/ 3416300 w 3492500"/>
                  <a:gd name="connsiteY0" fmla="*/ 0 h 1397000"/>
                  <a:gd name="connsiteX1" fmla="*/ 3492500 w 3492500"/>
                  <a:gd name="connsiteY1" fmla="*/ 0 h 1397000"/>
                  <a:gd name="connsiteX2" fmla="*/ 3492500 w 3492500"/>
                  <a:gd name="connsiteY2" fmla="*/ 1397000 h 1397000"/>
                  <a:gd name="connsiteX3" fmla="*/ 3416300 w 3492500"/>
                  <a:gd name="connsiteY3" fmla="*/ 1397000 h 1397000"/>
                  <a:gd name="connsiteX4" fmla="*/ 76200 w 3492500"/>
                  <a:gd name="connsiteY4" fmla="*/ 1397000 h 1397000"/>
                  <a:gd name="connsiteX5" fmla="*/ 0 w 3492500"/>
                  <a:gd name="connsiteY5" fmla="*/ 1397000 h 1397000"/>
                  <a:gd name="connsiteX6" fmla="*/ 0 w 3492500"/>
                  <a:gd name="connsiteY6" fmla="*/ 0 h 1397000"/>
                  <a:gd name="connsiteX7" fmla="*/ 76200 w 3492500"/>
                  <a:gd name="connsiteY7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492500" h="1397000">
                    <a:moveTo>
                      <a:pt x="3416300" y="0"/>
                    </a:moveTo>
                    <a:cubicBezTo>
                      <a:pt x="3458384" y="0"/>
                      <a:pt x="3492500" y="0"/>
                      <a:pt x="3492500" y="0"/>
                    </a:cubicBezTo>
                    <a:lnTo>
                      <a:pt x="3492500" y="1397000"/>
                    </a:lnTo>
                    <a:cubicBezTo>
                      <a:pt x="3492500" y="1397000"/>
                      <a:pt x="3458384" y="1397000"/>
                      <a:pt x="3416300" y="1397000"/>
                    </a:cubicBezTo>
                    <a:lnTo>
                      <a:pt x="76200" y="1397000"/>
                    </a:lnTo>
                    <a:cubicBezTo>
                      <a:pt x="34116" y="1397000"/>
                      <a:pt x="0" y="1397000"/>
                      <a:pt x="0" y="1397000"/>
                    </a:cubicBezTo>
                    <a:lnTo>
                      <a:pt x="0" y="0"/>
                    </a:lnTo>
                    <a:cubicBezTo>
                      <a:pt x="0" y="0"/>
                      <a:pt x="34116" y="0"/>
                      <a:pt x="762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70" name="フリーフォーム: 図形 69">
                <a:extLst>
                  <a:ext uri="{FF2B5EF4-FFF2-40B4-BE49-F238E27FC236}">
                    <a16:creationId xmlns:a16="http://schemas.microsoft.com/office/drawing/2014/main" id="{96792259-256B-6BE1-26B3-5362EECAA462}"/>
                  </a:ext>
                </a:extLst>
              </p:cNvPr>
              <p:cNvSpPr/>
              <p:nvPr/>
            </p:nvSpPr>
            <p:spPr>
              <a:xfrm>
                <a:off x="1143000" y="5524500"/>
                <a:ext cx="2032000" cy="101600"/>
              </a:xfrm>
              <a:custGeom>
                <a:avLst/>
                <a:gdLst>
                  <a:gd name="connsiteX0" fmla="*/ 2006600 w 2032000"/>
                  <a:gd name="connsiteY0" fmla="*/ 0 h 101600"/>
                  <a:gd name="connsiteX1" fmla="*/ 2032000 w 2032000"/>
                  <a:gd name="connsiteY1" fmla="*/ 0 h 101600"/>
                  <a:gd name="connsiteX2" fmla="*/ 2032000 w 2032000"/>
                  <a:gd name="connsiteY2" fmla="*/ 101600 h 101600"/>
                  <a:gd name="connsiteX3" fmla="*/ 2006600 w 2032000"/>
                  <a:gd name="connsiteY3" fmla="*/ 101600 h 101600"/>
                  <a:gd name="connsiteX4" fmla="*/ 25400 w 2032000"/>
                  <a:gd name="connsiteY4" fmla="*/ 101600 h 101600"/>
                  <a:gd name="connsiteX5" fmla="*/ 0 w 2032000"/>
                  <a:gd name="connsiteY5" fmla="*/ 101600 h 101600"/>
                  <a:gd name="connsiteX6" fmla="*/ 0 w 2032000"/>
                  <a:gd name="connsiteY6" fmla="*/ 0 h 101600"/>
                  <a:gd name="connsiteX7" fmla="*/ 25400 w 2032000"/>
                  <a:gd name="connsiteY7" fmla="*/ 0 h 10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32000" h="101600">
                    <a:moveTo>
                      <a:pt x="2006600" y="0"/>
                    </a:moveTo>
                    <a:cubicBezTo>
                      <a:pt x="2020628" y="0"/>
                      <a:pt x="2032000" y="0"/>
                      <a:pt x="2032000" y="0"/>
                    </a:cubicBezTo>
                    <a:lnTo>
                      <a:pt x="2032000" y="101600"/>
                    </a:lnTo>
                    <a:cubicBezTo>
                      <a:pt x="2032000" y="101600"/>
                      <a:pt x="2020628" y="101600"/>
                      <a:pt x="2006600" y="101600"/>
                    </a:cubicBezTo>
                    <a:lnTo>
                      <a:pt x="25400" y="101600"/>
                    </a:lnTo>
                    <a:cubicBezTo>
                      <a:pt x="11372" y="101600"/>
                      <a:pt x="0" y="101600"/>
                      <a:pt x="0" y="101600"/>
                    </a:cubicBezTo>
                    <a:lnTo>
                      <a:pt x="0" y="0"/>
                    </a:lnTo>
                    <a:cubicBezTo>
                      <a:pt x="0" y="0"/>
                      <a:pt x="11372" y="0"/>
                      <a:pt x="25400" y="0"/>
                    </a:cubicBezTo>
                    <a:close/>
                  </a:path>
                </a:pathLst>
              </a:custGeom>
              <a:solidFill>
                <a:srgbClr val="2563EB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E97EE20B-1C4D-BFD0-6387-84557AAB5A07}"/>
                  </a:ext>
                </a:extLst>
              </p:cNvPr>
              <p:cNvSpPr txBox="1"/>
              <p:nvPr/>
            </p:nvSpPr>
            <p:spPr>
              <a:xfrm>
                <a:off x="3147060" y="5491480"/>
                <a:ext cx="575799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1,512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億円</a:t>
                </a:r>
              </a:p>
            </p:txBody>
          </p:sp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76B2C8C0-E1F2-8A56-8720-5DFB3D1196EE}"/>
                  </a:ext>
                </a:extLst>
              </p:cNvPr>
              <p:cNvSpPr txBox="1"/>
              <p:nvPr/>
            </p:nvSpPr>
            <p:spPr>
              <a:xfrm>
                <a:off x="486410" y="5497830"/>
                <a:ext cx="683200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子ども・子育て</a:t>
                </a:r>
              </a:p>
            </p:txBody>
          </p:sp>
          <p:sp>
            <p:nvSpPr>
              <p:cNvPr id="73" name="フリーフォーム: 図形 72">
                <a:extLst>
                  <a:ext uri="{FF2B5EF4-FFF2-40B4-BE49-F238E27FC236}">
                    <a16:creationId xmlns:a16="http://schemas.microsoft.com/office/drawing/2014/main" id="{EEDB8447-C358-9D45-AA8C-82C6C6F94811}"/>
                  </a:ext>
                </a:extLst>
              </p:cNvPr>
              <p:cNvSpPr/>
              <p:nvPr/>
            </p:nvSpPr>
            <p:spPr>
              <a:xfrm>
                <a:off x="1143000" y="5683250"/>
                <a:ext cx="1079500" cy="101600"/>
              </a:xfrm>
              <a:custGeom>
                <a:avLst/>
                <a:gdLst>
                  <a:gd name="connsiteX0" fmla="*/ 1054100 w 1079500"/>
                  <a:gd name="connsiteY0" fmla="*/ 0 h 101600"/>
                  <a:gd name="connsiteX1" fmla="*/ 1079500 w 1079500"/>
                  <a:gd name="connsiteY1" fmla="*/ 0 h 101600"/>
                  <a:gd name="connsiteX2" fmla="*/ 1079500 w 1079500"/>
                  <a:gd name="connsiteY2" fmla="*/ 101600 h 101600"/>
                  <a:gd name="connsiteX3" fmla="*/ 1054100 w 1079500"/>
                  <a:gd name="connsiteY3" fmla="*/ 101600 h 101600"/>
                  <a:gd name="connsiteX4" fmla="*/ 25400 w 1079500"/>
                  <a:gd name="connsiteY4" fmla="*/ 101600 h 101600"/>
                  <a:gd name="connsiteX5" fmla="*/ 0 w 1079500"/>
                  <a:gd name="connsiteY5" fmla="*/ 101600 h 101600"/>
                  <a:gd name="connsiteX6" fmla="*/ 0 w 1079500"/>
                  <a:gd name="connsiteY6" fmla="*/ 0 h 101600"/>
                  <a:gd name="connsiteX7" fmla="*/ 25400 w 1079500"/>
                  <a:gd name="connsiteY7" fmla="*/ 0 h 10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79500" h="101600">
                    <a:moveTo>
                      <a:pt x="1054100" y="0"/>
                    </a:moveTo>
                    <a:cubicBezTo>
                      <a:pt x="1068128" y="0"/>
                      <a:pt x="1079500" y="0"/>
                      <a:pt x="1079500" y="0"/>
                    </a:cubicBezTo>
                    <a:lnTo>
                      <a:pt x="1079500" y="101600"/>
                    </a:lnTo>
                    <a:cubicBezTo>
                      <a:pt x="1079500" y="101600"/>
                      <a:pt x="1068128" y="101600"/>
                      <a:pt x="1054100" y="101600"/>
                    </a:cubicBezTo>
                    <a:lnTo>
                      <a:pt x="25400" y="101600"/>
                    </a:lnTo>
                    <a:cubicBezTo>
                      <a:pt x="11372" y="101600"/>
                      <a:pt x="0" y="101600"/>
                      <a:pt x="0" y="101600"/>
                    </a:cubicBezTo>
                    <a:lnTo>
                      <a:pt x="0" y="0"/>
                    </a:lnTo>
                    <a:cubicBezTo>
                      <a:pt x="0" y="0"/>
                      <a:pt x="11372" y="0"/>
                      <a:pt x="25400" y="0"/>
                    </a:cubicBezTo>
                    <a:close/>
                  </a:path>
                </a:pathLst>
              </a:custGeom>
              <a:solidFill>
                <a:srgbClr val="3B82F6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E2372E57-964A-7188-B0FD-A4CA296B9B5F}"/>
                  </a:ext>
                </a:extLst>
              </p:cNvPr>
              <p:cNvSpPr txBox="1"/>
              <p:nvPr/>
            </p:nvSpPr>
            <p:spPr>
              <a:xfrm>
                <a:off x="2194560" y="5650230"/>
                <a:ext cx="511679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804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億円</a:t>
                </a:r>
              </a:p>
            </p:txBody>
          </p:sp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8BBA0A24-C77F-DBA5-8871-19367CB3BA00}"/>
                  </a:ext>
                </a:extLst>
              </p:cNvPr>
              <p:cNvSpPr txBox="1"/>
              <p:nvPr/>
            </p:nvSpPr>
            <p:spPr>
              <a:xfrm>
                <a:off x="486410" y="5656580"/>
                <a:ext cx="667170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教育・人づくり</a:t>
                </a:r>
              </a:p>
            </p:txBody>
          </p:sp>
          <p:sp>
            <p:nvSpPr>
              <p:cNvPr id="76" name="フリーフォーム: 図形 75">
                <a:extLst>
                  <a:ext uri="{FF2B5EF4-FFF2-40B4-BE49-F238E27FC236}">
                    <a16:creationId xmlns:a16="http://schemas.microsoft.com/office/drawing/2014/main" id="{370B9410-CE4D-7853-F119-6CC3A1A22AF0}"/>
                  </a:ext>
                </a:extLst>
              </p:cNvPr>
              <p:cNvSpPr/>
              <p:nvPr/>
            </p:nvSpPr>
            <p:spPr>
              <a:xfrm>
                <a:off x="1143000" y="5842000"/>
                <a:ext cx="1060450" cy="101600"/>
              </a:xfrm>
              <a:custGeom>
                <a:avLst/>
                <a:gdLst>
                  <a:gd name="connsiteX0" fmla="*/ 1035050 w 1060450"/>
                  <a:gd name="connsiteY0" fmla="*/ 0 h 101600"/>
                  <a:gd name="connsiteX1" fmla="*/ 1060450 w 1060450"/>
                  <a:gd name="connsiteY1" fmla="*/ 0 h 101600"/>
                  <a:gd name="connsiteX2" fmla="*/ 1060450 w 1060450"/>
                  <a:gd name="connsiteY2" fmla="*/ 101600 h 101600"/>
                  <a:gd name="connsiteX3" fmla="*/ 1035050 w 1060450"/>
                  <a:gd name="connsiteY3" fmla="*/ 101600 h 101600"/>
                  <a:gd name="connsiteX4" fmla="*/ 25400 w 1060450"/>
                  <a:gd name="connsiteY4" fmla="*/ 101600 h 101600"/>
                  <a:gd name="connsiteX5" fmla="*/ 0 w 1060450"/>
                  <a:gd name="connsiteY5" fmla="*/ 101600 h 101600"/>
                  <a:gd name="connsiteX6" fmla="*/ 0 w 1060450"/>
                  <a:gd name="connsiteY6" fmla="*/ 0 h 101600"/>
                  <a:gd name="connsiteX7" fmla="*/ 25400 w 1060450"/>
                  <a:gd name="connsiteY7" fmla="*/ 0 h 10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60450" h="101600">
                    <a:moveTo>
                      <a:pt x="1035050" y="0"/>
                    </a:moveTo>
                    <a:cubicBezTo>
                      <a:pt x="1049078" y="0"/>
                      <a:pt x="1060450" y="0"/>
                      <a:pt x="1060450" y="0"/>
                    </a:cubicBezTo>
                    <a:lnTo>
                      <a:pt x="1060450" y="101600"/>
                    </a:lnTo>
                    <a:cubicBezTo>
                      <a:pt x="1060450" y="101600"/>
                      <a:pt x="1049078" y="101600"/>
                      <a:pt x="1035050" y="101600"/>
                    </a:cubicBezTo>
                    <a:lnTo>
                      <a:pt x="25400" y="101600"/>
                    </a:lnTo>
                    <a:cubicBezTo>
                      <a:pt x="11372" y="101600"/>
                      <a:pt x="0" y="101600"/>
                      <a:pt x="0" y="101600"/>
                    </a:cubicBezTo>
                    <a:lnTo>
                      <a:pt x="0" y="0"/>
                    </a:lnTo>
                    <a:cubicBezTo>
                      <a:pt x="0" y="0"/>
                      <a:pt x="11372" y="0"/>
                      <a:pt x="25400" y="0"/>
                    </a:cubicBezTo>
                    <a:close/>
                  </a:path>
                </a:pathLst>
              </a:custGeom>
              <a:solidFill>
                <a:srgbClr val="60A5FA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FAFDB428-0A49-2BFE-229E-113C389CA1DA}"/>
                  </a:ext>
                </a:extLst>
              </p:cNvPr>
              <p:cNvSpPr txBox="1"/>
              <p:nvPr/>
            </p:nvSpPr>
            <p:spPr>
              <a:xfrm>
                <a:off x="2175510" y="5808980"/>
                <a:ext cx="511679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787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億円</a:t>
                </a:r>
              </a:p>
            </p:txBody>
          </p:sp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45F0B98B-585B-486A-2CAB-FE9ADCBB37E5}"/>
                  </a:ext>
                </a:extLst>
              </p:cNvPr>
              <p:cNvSpPr txBox="1"/>
              <p:nvPr/>
            </p:nvSpPr>
            <p:spPr>
              <a:xfrm>
                <a:off x="486410" y="5815330"/>
                <a:ext cx="684803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地域・産業振興</a:t>
                </a:r>
              </a:p>
            </p:txBody>
          </p:sp>
          <p:sp>
            <p:nvSpPr>
              <p:cNvPr id="79" name="フリーフォーム: 図形 78">
                <a:extLst>
                  <a:ext uri="{FF2B5EF4-FFF2-40B4-BE49-F238E27FC236}">
                    <a16:creationId xmlns:a16="http://schemas.microsoft.com/office/drawing/2014/main" id="{839E4B3C-971A-E33D-DFE8-D7D94008FAEE}"/>
                  </a:ext>
                </a:extLst>
              </p:cNvPr>
              <p:cNvSpPr/>
              <p:nvPr/>
            </p:nvSpPr>
            <p:spPr>
              <a:xfrm>
                <a:off x="1143000" y="6000750"/>
                <a:ext cx="781050" cy="101600"/>
              </a:xfrm>
              <a:custGeom>
                <a:avLst/>
                <a:gdLst>
                  <a:gd name="connsiteX0" fmla="*/ 755650 w 781050"/>
                  <a:gd name="connsiteY0" fmla="*/ 0 h 101600"/>
                  <a:gd name="connsiteX1" fmla="*/ 781050 w 781050"/>
                  <a:gd name="connsiteY1" fmla="*/ 0 h 101600"/>
                  <a:gd name="connsiteX2" fmla="*/ 781050 w 781050"/>
                  <a:gd name="connsiteY2" fmla="*/ 101600 h 101600"/>
                  <a:gd name="connsiteX3" fmla="*/ 755650 w 781050"/>
                  <a:gd name="connsiteY3" fmla="*/ 101600 h 101600"/>
                  <a:gd name="connsiteX4" fmla="*/ 25400 w 781050"/>
                  <a:gd name="connsiteY4" fmla="*/ 101600 h 101600"/>
                  <a:gd name="connsiteX5" fmla="*/ 0 w 781050"/>
                  <a:gd name="connsiteY5" fmla="*/ 101600 h 101600"/>
                  <a:gd name="connsiteX6" fmla="*/ 0 w 781050"/>
                  <a:gd name="connsiteY6" fmla="*/ 0 h 101600"/>
                  <a:gd name="connsiteX7" fmla="*/ 25400 w 781050"/>
                  <a:gd name="connsiteY7" fmla="*/ 0 h 10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81050" h="101600">
                    <a:moveTo>
                      <a:pt x="755650" y="0"/>
                    </a:moveTo>
                    <a:cubicBezTo>
                      <a:pt x="769678" y="0"/>
                      <a:pt x="781050" y="0"/>
                      <a:pt x="781050" y="0"/>
                    </a:cubicBezTo>
                    <a:lnTo>
                      <a:pt x="781050" y="101600"/>
                    </a:lnTo>
                    <a:cubicBezTo>
                      <a:pt x="781050" y="101600"/>
                      <a:pt x="769678" y="101600"/>
                      <a:pt x="755650" y="101600"/>
                    </a:cubicBezTo>
                    <a:lnTo>
                      <a:pt x="25400" y="101600"/>
                    </a:lnTo>
                    <a:cubicBezTo>
                      <a:pt x="11372" y="101600"/>
                      <a:pt x="0" y="101600"/>
                      <a:pt x="0" y="101600"/>
                    </a:cubicBezTo>
                    <a:lnTo>
                      <a:pt x="0" y="0"/>
                    </a:lnTo>
                    <a:cubicBezTo>
                      <a:pt x="0" y="0"/>
                      <a:pt x="11372" y="0"/>
                      <a:pt x="25400" y="0"/>
                    </a:cubicBezTo>
                    <a:close/>
                  </a:path>
                </a:pathLst>
              </a:custGeom>
              <a:solidFill>
                <a:srgbClr val="93C5FD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D4AC6392-1465-D1DB-8384-568076FB3210}"/>
                  </a:ext>
                </a:extLst>
              </p:cNvPr>
              <p:cNvSpPr txBox="1"/>
              <p:nvPr/>
            </p:nvSpPr>
            <p:spPr>
              <a:xfrm>
                <a:off x="1896110" y="5967730"/>
                <a:ext cx="511679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578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億円</a:t>
                </a:r>
              </a:p>
            </p:txBody>
          </p:sp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674D3BD1-B16B-DA15-CA7D-8AB69DB9E17C}"/>
                  </a:ext>
                </a:extLst>
              </p:cNvPr>
              <p:cNvSpPr txBox="1"/>
              <p:nvPr/>
            </p:nvSpPr>
            <p:spPr>
              <a:xfrm>
                <a:off x="638810" y="5974080"/>
                <a:ext cx="546945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まちづくり</a:t>
                </a:r>
              </a:p>
            </p:txBody>
          </p:sp>
          <p:sp>
            <p:nvSpPr>
              <p:cNvPr id="82" name="フリーフォーム: 図形 81">
                <a:extLst>
                  <a:ext uri="{FF2B5EF4-FFF2-40B4-BE49-F238E27FC236}">
                    <a16:creationId xmlns:a16="http://schemas.microsoft.com/office/drawing/2014/main" id="{86E96060-2CF4-355D-1719-8FDA1F842A69}"/>
                  </a:ext>
                </a:extLst>
              </p:cNvPr>
              <p:cNvSpPr/>
              <p:nvPr/>
            </p:nvSpPr>
            <p:spPr>
              <a:xfrm>
                <a:off x="1143000" y="6159500"/>
                <a:ext cx="749300" cy="101600"/>
              </a:xfrm>
              <a:custGeom>
                <a:avLst/>
                <a:gdLst>
                  <a:gd name="connsiteX0" fmla="*/ 723900 w 749300"/>
                  <a:gd name="connsiteY0" fmla="*/ 0 h 101600"/>
                  <a:gd name="connsiteX1" fmla="*/ 749300 w 749300"/>
                  <a:gd name="connsiteY1" fmla="*/ 0 h 101600"/>
                  <a:gd name="connsiteX2" fmla="*/ 749300 w 749300"/>
                  <a:gd name="connsiteY2" fmla="*/ 101600 h 101600"/>
                  <a:gd name="connsiteX3" fmla="*/ 723900 w 749300"/>
                  <a:gd name="connsiteY3" fmla="*/ 101600 h 101600"/>
                  <a:gd name="connsiteX4" fmla="*/ 25400 w 749300"/>
                  <a:gd name="connsiteY4" fmla="*/ 101600 h 101600"/>
                  <a:gd name="connsiteX5" fmla="*/ 0 w 749300"/>
                  <a:gd name="connsiteY5" fmla="*/ 101600 h 101600"/>
                  <a:gd name="connsiteX6" fmla="*/ 0 w 749300"/>
                  <a:gd name="connsiteY6" fmla="*/ 0 h 101600"/>
                  <a:gd name="connsiteX7" fmla="*/ 25400 w 749300"/>
                  <a:gd name="connsiteY7" fmla="*/ 0 h 10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49300" h="101600">
                    <a:moveTo>
                      <a:pt x="723900" y="0"/>
                    </a:moveTo>
                    <a:cubicBezTo>
                      <a:pt x="737928" y="0"/>
                      <a:pt x="749300" y="0"/>
                      <a:pt x="749300" y="0"/>
                    </a:cubicBezTo>
                    <a:lnTo>
                      <a:pt x="749300" y="101600"/>
                    </a:lnTo>
                    <a:cubicBezTo>
                      <a:pt x="749300" y="101600"/>
                      <a:pt x="737928" y="101600"/>
                      <a:pt x="723900" y="101600"/>
                    </a:cubicBezTo>
                    <a:lnTo>
                      <a:pt x="25400" y="101600"/>
                    </a:lnTo>
                    <a:cubicBezTo>
                      <a:pt x="11372" y="101600"/>
                      <a:pt x="0" y="101600"/>
                      <a:pt x="0" y="101600"/>
                    </a:cubicBezTo>
                    <a:lnTo>
                      <a:pt x="0" y="0"/>
                    </a:lnTo>
                    <a:cubicBezTo>
                      <a:pt x="0" y="0"/>
                      <a:pt x="11372" y="0"/>
                      <a:pt x="25400" y="0"/>
                    </a:cubicBezTo>
                    <a:close/>
                  </a:path>
                </a:pathLst>
              </a:custGeom>
              <a:solidFill>
                <a:srgbClr val="BFDBFE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17B8CB42-F9B7-54BC-A02A-25C635C8C1DE}"/>
                  </a:ext>
                </a:extLst>
              </p:cNvPr>
              <p:cNvSpPr txBox="1"/>
              <p:nvPr/>
            </p:nvSpPr>
            <p:spPr>
              <a:xfrm>
                <a:off x="1864360" y="6126480"/>
                <a:ext cx="511679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558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億円</a:t>
                </a:r>
              </a:p>
            </p:txBody>
          </p:sp>
          <p:sp>
            <p:nvSpPr>
              <p:cNvPr id="84" name="テキスト ボックス 83">
                <a:extLst>
                  <a:ext uri="{FF2B5EF4-FFF2-40B4-BE49-F238E27FC236}">
                    <a16:creationId xmlns:a16="http://schemas.microsoft.com/office/drawing/2014/main" id="{E81464CE-913B-5245-3D18-176EBAEF1713}"/>
                  </a:ext>
                </a:extLst>
              </p:cNvPr>
              <p:cNvSpPr txBox="1"/>
              <p:nvPr/>
            </p:nvSpPr>
            <p:spPr>
              <a:xfrm>
                <a:off x="638810" y="6132830"/>
                <a:ext cx="530915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環境・衛生</a:t>
                </a:r>
              </a:p>
            </p:txBody>
          </p:sp>
          <p:sp>
            <p:nvSpPr>
              <p:cNvPr id="85" name="フリーフォーム: 図形 84">
                <a:extLst>
                  <a:ext uri="{FF2B5EF4-FFF2-40B4-BE49-F238E27FC236}">
                    <a16:creationId xmlns:a16="http://schemas.microsoft.com/office/drawing/2014/main" id="{ACD4BA98-FF4B-D012-647F-AFF3982E4F03}"/>
                  </a:ext>
                </a:extLst>
              </p:cNvPr>
              <p:cNvSpPr/>
              <p:nvPr/>
            </p:nvSpPr>
            <p:spPr>
              <a:xfrm>
                <a:off x="1143000" y="6318250"/>
                <a:ext cx="711200" cy="101600"/>
              </a:xfrm>
              <a:custGeom>
                <a:avLst/>
                <a:gdLst>
                  <a:gd name="connsiteX0" fmla="*/ 685800 w 711200"/>
                  <a:gd name="connsiteY0" fmla="*/ 0 h 101600"/>
                  <a:gd name="connsiteX1" fmla="*/ 711200 w 711200"/>
                  <a:gd name="connsiteY1" fmla="*/ 0 h 101600"/>
                  <a:gd name="connsiteX2" fmla="*/ 711200 w 711200"/>
                  <a:gd name="connsiteY2" fmla="*/ 101600 h 101600"/>
                  <a:gd name="connsiteX3" fmla="*/ 685800 w 711200"/>
                  <a:gd name="connsiteY3" fmla="*/ 101600 h 101600"/>
                  <a:gd name="connsiteX4" fmla="*/ 25400 w 711200"/>
                  <a:gd name="connsiteY4" fmla="*/ 101600 h 101600"/>
                  <a:gd name="connsiteX5" fmla="*/ 0 w 711200"/>
                  <a:gd name="connsiteY5" fmla="*/ 101600 h 101600"/>
                  <a:gd name="connsiteX6" fmla="*/ 0 w 711200"/>
                  <a:gd name="connsiteY6" fmla="*/ 0 h 101600"/>
                  <a:gd name="connsiteX7" fmla="*/ 25400 w 711200"/>
                  <a:gd name="connsiteY7" fmla="*/ 0 h 10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11200" h="101600">
                    <a:moveTo>
                      <a:pt x="685800" y="0"/>
                    </a:moveTo>
                    <a:cubicBezTo>
                      <a:pt x="699828" y="0"/>
                      <a:pt x="711200" y="0"/>
                      <a:pt x="711200" y="0"/>
                    </a:cubicBezTo>
                    <a:lnTo>
                      <a:pt x="711200" y="101600"/>
                    </a:lnTo>
                    <a:cubicBezTo>
                      <a:pt x="711200" y="101600"/>
                      <a:pt x="699828" y="101600"/>
                      <a:pt x="685800" y="101600"/>
                    </a:cubicBezTo>
                    <a:lnTo>
                      <a:pt x="25400" y="101600"/>
                    </a:lnTo>
                    <a:cubicBezTo>
                      <a:pt x="11372" y="101600"/>
                      <a:pt x="0" y="101600"/>
                      <a:pt x="0" y="101600"/>
                    </a:cubicBezTo>
                    <a:lnTo>
                      <a:pt x="0" y="0"/>
                    </a:lnTo>
                    <a:cubicBezTo>
                      <a:pt x="0" y="0"/>
                      <a:pt x="11372" y="0"/>
                      <a:pt x="25400" y="0"/>
                    </a:cubicBezTo>
                    <a:close/>
                  </a:path>
                </a:pathLst>
              </a:custGeom>
              <a:solidFill>
                <a:srgbClr val="DBEAFE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F6317270-6E98-09E1-A55D-2C7F23758865}"/>
                  </a:ext>
                </a:extLst>
              </p:cNvPr>
              <p:cNvSpPr txBox="1"/>
              <p:nvPr/>
            </p:nvSpPr>
            <p:spPr>
              <a:xfrm>
                <a:off x="1826260" y="6285230"/>
                <a:ext cx="511679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528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億円</a:t>
                </a:r>
              </a:p>
            </p:txBody>
          </p:sp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F7D9A5EE-E92D-BDCF-2421-03ECF14D591D}"/>
                  </a:ext>
                </a:extLst>
              </p:cNvPr>
              <p:cNvSpPr txBox="1"/>
              <p:nvPr/>
            </p:nvSpPr>
            <p:spPr>
              <a:xfrm>
                <a:off x="410210" y="6291580"/>
                <a:ext cx="723275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健康・医療・福祉</a:t>
                </a:r>
              </a:p>
            </p:txBody>
          </p:sp>
          <p:sp>
            <p:nvSpPr>
              <p:cNvPr id="88" name="フリーフォーム: 図形 87">
                <a:extLst>
                  <a:ext uri="{FF2B5EF4-FFF2-40B4-BE49-F238E27FC236}">
                    <a16:creationId xmlns:a16="http://schemas.microsoft.com/office/drawing/2014/main" id="{52081262-EB86-1CFB-D856-5794871DD445}"/>
                  </a:ext>
                </a:extLst>
              </p:cNvPr>
              <p:cNvSpPr/>
              <p:nvPr/>
            </p:nvSpPr>
            <p:spPr>
              <a:xfrm>
                <a:off x="1143000" y="6477000"/>
                <a:ext cx="438150" cy="101600"/>
              </a:xfrm>
              <a:custGeom>
                <a:avLst/>
                <a:gdLst>
                  <a:gd name="connsiteX0" fmla="*/ 412750 w 438150"/>
                  <a:gd name="connsiteY0" fmla="*/ 0 h 101600"/>
                  <a:gd name="connsiteX1" fmla="*/ 438150 w 438150"/>
                  <a:gd name="connsiteY1" fmla="*/ 0 h 101600"/>
                  <a:gd name="connsiteX2" fmla="*/ 438150 w 438150"/>
                  <a:gd name="connsiteY2" fmla="*/ 101600 h 101600"/>
                  <a:gd name="connsiteX3" fmla="*/ 412750 w 438150"/>
                  <a:gd name="connsiteY3" fmla="*/ 101600 h 101600"/>
                  <a:gd name="connsiteX4" fmla="*/ 25400 w 438150"/>
                  <a:gd name="connsiteY4" fmla="*/ 101600 h 101600"/>
                  <a:gd name="connsiteX5" fmla="*/ 0 w 438150"/>
                  <a:gd name="connsiteY5" fmla="*/ 101600 h 101600"/>
                  <a:gd name="connsiteX6" fmla="*/ 0 w 438150"/>
                  <a:gd name="connsiteY6" fmla="*/ 0 h 101600"/>
                  <a:gd name="connsiteX7" fmla="*/ 25400 w 438150"/>
                  <a:gd name="connsiteY7" fmla="*/ 0 h 10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38150" h="101600">
                    <a:moveTo>
                      <a:pt x="412750" y="0"/>
                    </a:moveTo>
                    <a:cubicBezTo>
                      <a:pt x="426778" y="0"/>
                      <a:pt x="438150" y="0"/>
                      <a:pt x="438150" y="0"/>
                    </a:cubicBezTo>
                    <a:lnTo>
                      <a:pt x="438150" y="101600"/>
                    </a:lnTo>
                    <a:cubicBezTo>
                      <a:pt x="438150" y="101600"/>
                      <a:pt x="426778" y="101600"/>
                      <a:pt x="412750" y="101600"/>
                    </a:cubicBezTo>
                    <a:lnTo>
                      <a:pt x="25400" y="101600"/>
                    </a:lnTo>
                    <a:cubicBezTo>
                      <a:pt x="11372" y="101600"/>
                      <a:pt x="0" y="101600"/>
                      <a:pt x="0" y="101600"/>
                    </a:cubicBezTo>
                    <a:lnTo>
                      <a:pt x="0" y="0"/>
                    </a:lnTo>
                    <a:cubicBezTo>
                      <a:pt x="0" y="0"/>
                      <a:pt x="11372" y="0"/>
                      <a:pt x="25400" y="0"/>
                    </a:cubicBezTo>
                    <a:close/>
                  </a:path>
                </a:pathLst>
              </a:custGeom>
              <a:solidFill>
                <a:srgbClr val="EFF6FF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508F27E6-B7B2-D2F3-C64B-12BC104D41B5}"/>
                  </a:ext>
                </a:extLst>
              </p:cNvPr>
              <p:cNvSpPr txBox="1"/>
              <p:nvPr/>
            </p:nvSpPr>
            <p:spPr>
              <a:xfrm>
                <a:off x="1553210" y="6450330"/>
                <a:ext cx="412292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その他</a:t>
                </a:r>
              </a:p>
            </p:txBody>
          </p:sp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A35E4F39-630B-1405-79A1-F90E2303BE71}"/>
                  </a:ext>
                </a:extLst>
              </p:cNvPr>
              <p:cNvSpPr txBox="1"/>
              <p:nvPr/>
            </p:nvSpPr>
            <p:spPr>
              <a:xfrm>
                <a:off x="791210" y="6450330"/>
                <a:ext cx="412292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その他</a:t>
                </a:r>
              </a:p>
            </p:txBody>
          </p:sp>
        </p:grpSp>
        <p:grpSp>
          <p:nvGrpSpPr>
            <p:cNvPr id="91" name="グラフィックス 4">
              <a:extLst>
                <a:ext uri="{FF2B5EF4-FFF2-40B4-BE49-F238E27FC236}">
                  <a16:creationId xmlns:a16="http://schemas.microsoft.com/office/drawing/2014/main" id="{E4167FFF-AA88-6903-09CC-DFE1660924F2}"/>
                </a:ext>
              </a:extLst>
            </p:cNvPr>
            <p:cNvGrpSpPr/>
            <p:nvPr/>
          </p:nvGrpSpPr>
          <p:grpSpPr>
            <a:xfrm>
              <a:off x="4000500" y="5334000"/>
              <a:ext cx="3365500" cy="1402596"/>
              <a:chOff x="4000500" y="5334000"/>
              <a:chExt cx="3365500" cy="1402596"/>
            </a:xfrm>
          </p:grpSpPr>
          <p:sp>
            <p:nvSpPr>
              <p:cNvPr id="92" name="フリーフォーム: 図形 91">
                <a:extLst>
                  <a:ext uri="{FF2B5EF4-FFF2-40B4-BE49-F238E27FC236}">
                    <a16:creationId xmlns:a16="http://schemas.microsoft.com/office/drawing/2014/main" id="{AFA5B34E-65BD-C01B-C9C5-40DC306AFAD3}"/>
                  </a:ext>
                </a:extLst>
              </p:cNvPr>
              <p:cNvSpPr/>
              <p:nvPr/>
            </p:nvSpPr>
            <p:spPr>
              <a:xfrm>
                <a:off x="4000500" y="5334000"/>
                <a:ext cx="3365500" cy="1397000"/>
              </a:xfrm>
              <a:custGeom>
                <a:avLst/>
                <a:gdLst>
                  <a:gd name="connsiteX0" fmla="*/ 3289300 w 3365500"/>
                  <a:gd name="connsiteY0" fmla="*/ 0 h 1397000"/>
                  <a:gd name="connsiteX1" fmla="*/ 3365500 w 3365500"/>
                  <a:gd name="connsiteY1" fmla="*/ 0 h 1397000"/>
                  <a:gd name="connsiteX2" fmla="*/ 3365500 w 3365500"/>
                  <a:gd name="connsiteY2" fmla="*/ 1397000 h 1397000"/>
                  <a:gd name="connsiteX3" fmla="*/ 3289300 w 3365500"/>
                  <a:gd name="connsiteY3" fmla="*/ 1397000 h 1397000"/>
                  <a:gd name="connsiteX4" fmla="*/ 76200 w 3365500"/>
                  <a:gd name="connsiteY4" fmla="*/ 1397000 h 1397000"/>
                  <a:gd name="connsiteX5" fmla="*/ 0 w 3365500"/>
                  <a:gd name="connsiteY5" fmla="*/ 1397000 h 1397000"/>
                  <a:gd name="connsiteX6" fmla="*/ 0 w 3365500"/>
                  <a:gd name="connsiteY6" fmla="*/ 0 h 1397000"/>
                  <a:gd name="connsiteX7" fmla="*/ 76200 w 3365500"/>
                  <a:gd name="connsiteY7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365500" h="1397000">
                    <a:moveTo>
                      <a:pt x="3289300" y="0"/>
                    </a:moveTo>
                    <a:cubicBezTo>
                      <a:pt x="3331384" y="0"/>
                      <a:pt x="3365500" y="0"/>
                      <a:pt x="3365500" y="0"/>
                    </a:cubicBezTo>
                    <a:lnTo>
                      <a:pt x="3365500" y="1397000"/>
                    </a:lnTo>
                    <a:cubicBezTo>
                      <a:pt x="3365500" y="1397000"/>
                      <a:pt x="3331384" y="1397000"/>
                      <a:pt x="3289300" y="1397000"/>
                    </a:cubicBezTo>
                    <a:lnTo>
                      <a:pt x="76200" y="1397000"/>
                    </a:lnTo>
                    <a:cubicBezTo>
                      <a:pt x="34116" y="1397000"/>
                      <a:pt x="0" y="1397000"/>
                      <a:pt x="0" y="1397000"/>
                    </a:cubicBezTo>
                    <a:lnTo>
                      <a:pt x="0" y="0"/>
                    </a:lnTo>
                    <a:cubicBezTo>
                      <a:pt x="0" y="0"/>
                      <a:pt x="34116" y="0"/>
                      <a:pt x="762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443E7133-9E58-93F8-8AAA-DA58BE1CB311}"/>
                  </a:ext>
                </a:extLst>
              </p:cNvPr>
              <p:cNvSpPr txBox="1"/>
              <p:nvPr/>
            </p:nvSpPr>
            <p:spPr>
              <a:xfrm>
                <a:off x="4036060" y="5351780"/>
                <a:ext cx="249940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00" b="1" spc="0" baseline="0">
                    <a:ln/>
                    <a:solidFill>
                      <a:srgbClr val="EF4444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住民税控除額上位市区（</a:t>
                </a:r>
                <a:r>
                  <a:rPr lang="ja-JP" altLang="en-US" sz="1000" b="1" spc="0" baseline="0">
                    <a:ln/>
                    <a:solidFill>
                      <a:srgbClr val="EF4444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2024</a:t>
                </a:r>
                <a:r>
                  <a:rPr lang="ja-JP" altLang="en-US" sz="1000" b="1" spc="0" baseline="0">
                    <a:ln/>
                    <a:solidFill>
                      <a:srgbClr val="EF4444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年度課税）</a:t>
                </a:r>
              </a:p>
            </p:txBody>
          </p:sp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CA1C0772-F38B-48FE-96A8-204E69DD22F9}"/>
                  </a:ext>
                </a:extLst>
              </p:cNvPr>
              <p:cNvSpPr txBox="1"/>
              <p:nvPr/>
            </p:nvSpPr>
            <p:spPr>
              <a:xfrm>
                <a:off x="4036060" y="5567680"/>
                <a:ext cx="780983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横浜市：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305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億円</a:t>
                </a:r>
              </a:p>
            </p:txBody>
          </p:sp>
          <p:sp>
            <p:nvSpPr>
              <p:cNvPr id="95" name="テキスト ボックス 94">
                <a:extLst>
                  <a:ext uri="{FF2B5EF4-FFF2-40B4-BE49-F238E27FC236}">
                    <a16:creationId xmlns:a16="http://schemas.microsoft.com/office/drawing/2014/main" id="{838CDF94-E098-461D-CE0E-6DE83DB076FF}"/>
                  </a:ext>
                </a:extLst>
              </p:cNvPr>
              <p:cNvSpPr txBox="1"/>
              <p:nvPr/>
            </p:nvSpPr>
            <p:spPr>
              <a:xfrm>
                <a:off x="5306060" y="5567680"/>
                <a:ext cx="848309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名古屋市：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177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億円</a:t>
                </a:r>
              </a:p>
            </p:txBody>
          </p:sp>
          <p:sp>
            <p:nvSpPr>
              <p:cNvPr id="96" name="テキスト ボックス 95">
                <a:extLst>
                  <a:ext uri="{FF2B5EF4-FFF2-40B4-BE49-F238E27FC236}">
                    <a16:creationId xmlns:a16="http://schemas.microsoft.com/office/drawing/2014/main" id="{1E121032-45C4-758B-1471-CF5EB1132568}"/>
                  </a:ext>
                </a:extLst>
              </p:cNvPr>
              <p:cNvSpPr txBox="1"/>
              <p:nvPr/>
            </p:nvSpPr>
            <p:spPr>
              <a:xfrm>
                <a:off x="4036060" y="5694680"/>
                <a:ext cx="771365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大阪市：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167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億円</a:t>
                </a:r>
              </a:p>
            </p:txBody>
          </p:sp>
          <p:sp>
            <p:nvSpPr>
              <p:cNvPr id="97" name="テキスト ボックス 96">
                <a:extLst>
                  <a:ext uri="{FF2B5EF4-FFF2-40B4-BE49-F238E27FC236}">
                    <a16:creationId xmlns:a16="http://schemas.microsoft.com/office/drawing/2014/main" id="{7030C93E-0B53-B6CD-D01C-6D1C18B982C2}"/>
                  </a:ext>
                </a:extLst>
              </p:cNvPr>
              <p:cNvSpPr txBox="1"/>
              <p:nvPr/>
            </p:nvSpPr>
            <p:spPr>
              <a:xfrm>
                <a:off x="5306060" y="5694680"/>
                <a:ext cx="771365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川崎市：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136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億円</a:t>
                </a:r>
              </a:p>
            </p:txBody>
          </p:sp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572F931A-7383-4129-DF20-BDB80D27802B}"/>
                  </a:ext>
                </a:extLst>
              </p:cNvPr>
              <p:cNvSpPr txBox="1"/>
              <p:nvPr/>
            </p:nvSpPr>
            <p:spPr>
              <a:xfrm>
                <a:off x="4036060" y="5821680"/>
                <a:ext cx="838691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世田谷区：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110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億円</a:t>
                </a:r>
              </a:p>
            </p:txBody>
          </p:sp>
          <p:sp>
            <p:nvSpPr>
              <p:cNvPr id="99" name="テキスト ボックス 98">
                <a:extLst>
                  <a:ext uri="{FF2B5EF4-FFF2-40B4-BE49-F238E27FC236}">
                    <a16:creationId xmlns:a16="http://schemas.microsoft.com/office/drawing/2014/main" id="{E5BABEF7-9919-2F93-5595-1B59C2847814}"/>
                  </a:ext>
                </a:extLst>
              </p:cNvPr>
              <p:cNvSpPr txBox="1"/>
              <p:nvPr/>
            </p:nvSpPr>
            <p:spPr>
              <a:xfrm>
                <a:off x="5306060" y="5821680"/>
                <a:ext cx="912429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さいたま市：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101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億円</a:t>
                </a:r>
              </a:p>
            </p:txBody>
          </p:sp>
          <p:sp>
            <p:nvSpPr>
              <p:cNvPr id="100" name="テキスト ボックス 99">
                <a:extLst>
                  <a:ext uri="{FF2B5EF4-FFF2-40B4-BE49-F238E27FC236}">
                    <a16:creationId xmlns:a16="http://schemas.microsoft.com/office/drawing/2014/main" id="{89763B72-5412-B269-1A1B-AA2B725E11DA}"/>
                  </a:ext>
                </a:extLst>
              </p:cNvPr>
              <p:cNvSpPr txBox="1"/>
              <p:nvPr/>
            </p:nvSpPr>
            <p:spPr>
              <a:xfrm>
                <a:off x="4036060" y="5948680"/>
                <a:ext cx="723275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福岡市：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97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億円</a:t>
                </a:r>
              </a:p>
            </p:txBody>
          </p:sp>
          <p:sp>
            <p:nvSpPr>
              <p:cNvPr id="101" name="テキスト ボックス 100">
                <a:extLst>
                  <a:ext uri="{FF2B5EF4-FFF2-40B4-BE49-F238E27FC236}">
                    <a16:creationId xmlns:a16="http://schemas.microsoft.com/office/drawing/2014/main" id="{761A1372-0649-F43B-240B-6303251D1DE3}"/>
                  </a:ext>
                </a:extLst>
              </p:cNvPr>
              <p:cNvSpPr txBox="1"/>
              <p:nvPr/>
            </p:nvSpPr>
            <p:spPr>
              <a:xfrm>
                <a:off x="5306060" y="5948680"/>
                <a:ext cx="723275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神戸市：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93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億円</a:t>
                </a:r>
              </a:p>
            </p:txBody>
          </p:sp>
          <p:sp>
            <p:nvSpPr>
              <p:cNvPr id="102" name="フリーフォーム: 図形 101">
                <a:extLst>
                  <a:ext uri="{FF2B5EF4-FFF2-40B4-BE49-F238E27FC236}">
                    <a16:creationId xmlns:a16="http://schemas.microsoft.com/office/drawing/2014/main" id="{B89B238C-2908-D972-346D-72785C9B5529}"/>
                  </a:ext>
                </a:extLst>
              </p:cNvPr>
              <p:cNvSpPr/>
              <p:nvPr/>
            </p:nvSpPr>
            <p:spPr>
              <a:xfrm>
                <a:off x="4127500" y="6191250"/>
                <a:ext cx="3048000" cy="6350"/>
              </a:xfrm>
              <a:custGeom>
                <a:avLst/>
                <a:gdLst>
                  <a:gd name="connsiteX0" fmla="*/ 0 w 3048000"/>
                  <a:gd name="connsiteY0" fmla="*/ 0 h 6350"/>
                  <a:gd name="connsiteX1" fmla="*/ 3048000 w 3048000"/>
                  <a:gd name="connsiteY1" fmla="*/ 0 h 6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48000" h="6350">
                    <a:moveTo>
                      <a:pt x="0" y="0"/>
                    </a:moveTo>
                    <a:lnTo>
                      <a:pt x="3048000" y="0"/>
                    </a:lnTo>
                  </a:path>
                </a:pathLst>
              </a:custGeom>
              <a:ln w="6350" cap="flat">
                <a:solidFill>
                  <a:srgbClr val="CBD5E1"/>
                </a:solidFill>
                <a:custDash>
                  <a:ds d="225000" sp="225000"/>
                </a:custDash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03" name="テキスト ボックス 102">
                <a:extLst>
                  <a:ext uri="{FF2B5EF4-FFF2-40B4-BE49-F238E27FC236}">
                    <a16:creationId xmlns:a16="http://schemas.microsoft.com/office/drawing/2014/main" id="{7B47D103-5538-3FB5-A843-E2D89647D7E9}"/>
                  </a:ext>
                </a:extLst>
              </p:cNvPr>
              <p:cNvSpPr txBox="1"/>
              <p:nvPr/>
            </p:nvSpPr>
            <p:spPr>
              <a:xfrm>
                <a:off x="4036060" y="6221730"/>
                <a:ext cx="1935145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EF4444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全国上位</a:t>
                </a:r>
                <a:r>
                  <a:rPr lang="ja-JP" altLang="en-US" sz="800" b="1" spc="0" baseline="0">
                    <a:ln/>
                    <a:solidFill>
                      <a:srgbClr val="EF4444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10</a:t>
                </a:r>
                <a:r>
                  <a:rPr lang="ja-JP" altLang="en-US" sz="800" b="1" spc="0" baseline="0">
                    <a:ln/>
                    <a:solidFill>
                      <a:srgbClr val="EF4444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団体のうち</a:t>
                </a:r>
                <a:r>
                  <a:rPr lang="ja-JP" altLang="en-US" sz="800" b="1" spc="0" baseline="0">
                    <a:ln/>
                    <a:solidFill>
                      <a:srgbClr val="EF4444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7</a:t>
                </a:r>
                <a:r>
                  <a:rPr lang="ja-JP" altLang="en-US" sz="800" b="1" spc="0" baseline="0">
                    <a:ln/>
                    <a:solidFill>
                      <a:srgbClr val="EF4444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団体が特別区</a:t>
                </a:r>
              </a:p>
            </p:txBody>
          </p:sp>
          <p:sp>
            <p:nvSpPr>
              <p:cNvPr id="104" name="テキスト ボックス 103">
                <a:extLst>
                  <a:ext uri="{FF2B5EF4-FFF2-40B4-BE49-F238E27FC236}">
                    <a16:creationId xmlns:a16="http://schemas.microsoft.com/office/drawing/2014/main" id="{B15C5BA4-D2C3-3E8E-B2D7-FFB59B20298D}"/>
                  </a:ext>
                </a:extLst>
              </p:cNvPr>
              <p:cNvSpPr txBox="1"/>
              <p:nvPr/>
            </p:nvSpPr>
            <p:spPr>
              <a:xfrm>
                <a:off x="4036060" y="6424930"/>
                <a:ext cx="136287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特別区民税に占める割合：約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8.3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％</a:t>
                </a:r>
              </a:p>
            </p:txBody>
          </p:sp>
          <p:sp>
            <p:nvSpPr>
              <p:cNvPr id="105" name="テキスト ボックス 104">
                <a:extLst>
                  <a:ext uri="{FF2B5EF4-FFF2-40B4-BE49-F238E27FC236}">
                    <a16:creationId xmlns:a16="http://schemas.microsoft.com/office/drawing/2014/main" id="{0F4B11D9-1016-E414-7BFC-A5C63D0833C7}"/>
                  </a:ext>
                </a:extLst>
              </p:cNvPr>
              <p:cNvSpPr txBox="1"/>
              <p:nvPr/>
            </p:nvSpPr>
            <p:spPr>
              <a:xfrm>
                <a:off x="4036060" y="6551930"/>
                <a:ext cx="1965603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特別区からの税収流出（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10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年間累計）：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4,500</a:t>
                </a:r>
                <a:r>
                  <a:rPr lang="ja-JP" altLang="en-US" sz="6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億円超</a:t>
                </a:r>
              </a:p>
            </p:txBody>
          </p:sp>
        </p:grpSp>
      </p:grpSp>
      <p:grpSp>
        <p:nvGrpSpPr>
          <p:cNvPr id="106" name="グラフィックス 4">
            <a:extLst>
              <a:ext uri="{FF2B5EF4-FFF2-40B4-BE49-F238E27FC236}">
                <a16:creationId xmlns:a16="http://schemas.microsoft.com/office/drawing/2014/main" id="{2531860D-B60A-00C8-1CA9-593CF7298A7C}"/>
              </a:ext>
            </a:extLst>
          </p:cNvPr>
          <p:cNvGrpSpPr/>
          <p:nvPr/>
        </p:nvGrpSpPr>
        <p:grpSpPr>
          <a:xfrm>
            <a:off x="7401560" y="722630"/>
            <a:ext cx="4409440" cy="6008370"/>
            <a:chOff x="7401560" y="722630"/>
            <a:chExt cx="4409440" cy="6008370"/>
          </a:xfrm>
        </p:grpSpPr>
        <p:grpSp>
          <p:nvGrpSpPr>
            <p:cNvPr id="107" name="グラフィックス 4">
              <a:extLst>
                <a:ext uri="{FF2B5EF4-FFF2-40B4-BE49-F238E27FC236}">
                  <a16:creationId xmlns:a16="http://schemas.microsoft.com/office/drawing/2014/main" id="{33474DD3-DA76-BD2C-AF3A-1AD63142EA79}"/>
                </a:ext>
              </a:extLst>
            </p:cNvPr>
            <p:cNvGrpSpPr/>
            <p:nvPr/>
          </p:nvGrpSpPr>
          <p:grpSpPr>
            <a:xfrm>
              <a:off x="7401560" y="722630"/>
              <a:ext cx="4409440" cy="1847394"/>
              <a:chOff x="7401560" y="722630"/>
              <a:chExt cx="4409440" cy="1847394"/>
            </a:xfrm>
          </p:grpSpPr>
          <p:sp>
            <p:nvSpPr>
              <p:cNvPr id="108" name="テキスト ボックス 107">
                <a:extLst>
                  <a:ext uri="{FF2B5EF4-FFF2-40B4-BE49-F238E27FC236}">
                    <a16:creationId xmlns:a16="http://schemas.microsoft.com/office/drawing/2014/main" id="{1E7FB826-26C5-170D-4F73-38485F807943}"/>
                  </a:ext>
                </a:extLst>
              </p:cNvPr>
              <p:cNvSpPr txBox="1"/>
              <p:nvPr/>
            </p:nvSpPr>
            <p:spPr>
              <a:xfrm>
                <a:off x="7401560" y="722630"/>
                <a:ext cx="2018501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Segoe UI Emoji"/>
                    <a:rtl val="0"/>
                  </a:rPr>
                  <a:t>🔍</a:t>
                </a:r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 </a:t>
                </a:r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ふるさと納税制度の二面性</a:t>
                </a:r>
              </a:p>
            </p:txBody>
          </p:sp>
          <p:sp>
            <p:nvSpPr>
              <p:cNvPr id="109" name="フリーフォーム: 図形 108">
                <a:extLst>
                  <a:ext uri="{FF2B5EF4-FFF2-40B4-BE49-F238E27FC236}">
                    <a16:creationId xmlns:a16="http://schemas.microsoft.com/office/drawing/2014/main" id="{F35DF713-DFF4-70CE-2906-0807E287AE45}"/>
                  </a:ext>
                </a:extLst>
              </p:cNvPr>
              <p:cNvSpPr/>
              <p:nvPr/>
            </p:nvSpPr>
            <p:spPr>
              <a:xfrm>
                <a:off x="7493000" y="1016000"/>
                <a:ext cx="4318000" cy="1524000"/>
              </a:xfrm>
              <a:custGeom>
                <a:avLst/>
                <a:gdLst>
                  <a:gd name="connsiteX0" fmla="*/ 4241800 w 4318000"/>
                  <a:gd name="connsiteY0" fmla="*/ 0 h 1524000"/>
                  <a:gd name="connsiteX1" fmla="*/ 4318000 w 4318000"/>
                  <a:gd name="connsiteY1" fmla="*/ 0 h 1524000"/>
                  <a:gd name="connsiteX2" fmla="*/ 4318000 w 4318000"/>
                  <a:gd name="connsiteY2" fmla="*/ 1524000 h 1524000"/>
                  <a:gd name="connsiteX3" fmla="*/ 4241800 w 4318000"/>
                  <a:gd name="connsiteY3" fmla="*/ 1524000 h 1524000"/>
                  <a:gd name="connsiteX4" fmla="*/ 76200 w 4318000"/>
                  <a:gd name="connsiteY4" fmla="*/ 1524000 h 1524000"/>
                  <a:gd name="connsiteX5" fmla="*/ 0 w 4318000"/>
                  <a:gd name="connsiteY5" fmla="*/ 1524000 h 1524000"/>
                  <a:gd name="connsiteX6" fmla="*/ 0 w 4318000"/>
                  <a:gd name="connsiteY6" fmla="*/ 0 h 1524000"/>
                  <a:gd name="connsiteX7" fmla="*/ 76200 w 4318000"/>
                  <a:gd name="connsiteY7" fmla="*/ 0 h 152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318000" h="1524000">
                    <a:moveTo>
                      <a:pt x="4241800" y="0"/>
                    </a:moveTo>
                    <a:cubicBezTo>
                      <a:pt x="4283885" y="0"/>
                      <a:pt x="4318000" y="0"/>
                      <a:pt x="4318000" y="0"/>
                    </a:cubicBezTo>
                    <a:lnTo>
                      <a:pt x="4318000" y="1524000"/>
                    </a:lnTo>
                    <a:cubicBezTo>
                      <a:pt x="4318000" y="1524000"/>
                      <a:pt x="4283885" y="1524000"/>
                      <a:pt x="4241800" y="1524000"/>
                    </a:cubicBezTo>
                    <a:lnTo>
                      <a:pt x="76200" y="1524000"/>
                    </a:lnTo>
                    <a:cubicBezTo>
                      <a:pt x="34116" y="1524000"/>
                      <a:pt x="0" y="1524000"/>
                      <a:pt x="0" y="1524000"/>
                    </a:cubicBezTo>
                    <a:lnTo>
                      <a:pt x="0" y="0"/>
                    </a:lnTo>
                    <a:cubicBezTo>
                      <a:pt x="0" y="0"/>
                      <a:pt x="34116" y="0"/>
                      <a:pt x="762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10" name="テキスト ボックス 109">
                <a:extLst>
                  <a:ext uri="{FF2B5EF4-FFF2-40B4-BE49-F238E27FC236}">
                    <a16:creationId xmlns:a16="http://schemas.microsoft.com/office/drawing/2014/main" id="{FBC2D446-87BC-2BCB-2742-131967E2EE15}"/>
                  </a:ext>
                </a:extLst>
              </p:cNvPr>
              <p:cNvSpPr txBox="1"/>
              <p:nvPr/>
            </p:nvSpPr>
            <p:spPr>
              <a:xfrm>
                <a:off x="7528560" y="1065530"/>
                <a:ext cx="177324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Tax Revenue Strategy</a:t>
                </a:r>
              </a:p>
            </p:txBody>
          </p:sp>
          <p:sp>
            <p:nvSpPr>
              <p:cNvPr id="111" name="フリーフォーム: 図形 110">
                <a:extLst>
                  <a:ext uri="{FF2B5EF4-FFF2-40B4-BE49-F238E27FC236}">
                    <a16:creationId xmlns:a16="http://schemas.microsoft.com/office/drawing/2014/main" id="{1757F8A4-9BB7-D5AD-E817-F5A0CB0C27D2}"/>
                  </a:ext>
                </a:extLst>
              </p:cNvPr>
              <p:cNvSpPr/>
              <p:nvPr/>
            </p:nvSpPr>
            <p:spPr>
              <a:xfrm>
                <a:off x="7620000" y="1301750"/>
                <a:ext cx="4064000" cy="6350"/>
              </a:xfrm>
              <a:custGeom>
                <a:avLst/>
                <a:gdLst>
                  <a:gd name="connsiteX0" fmla="*/ 0 w 4064000"/>
                  <a:gd name="connsiteY0" fmla="*/ 0 h 6350"/>
                  <a:gd name="connsiteX1" fmla="*/ 4064000 w 4064000"/>
                  <a:gd name="connsiteY1" fmla="*/ 0 h 6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4000" h="6350">
                    <a:moveTo>
                      <a:pt x="0" y="0"/>
                    </a:moveTo>
                    <a:lnTo>
                      <a:pt x="4064000" y="0"/>
                    </a:lnTo>
                  </a:path>
                </a:pathLst>
              </a:custGeom>
              <a:ln w="6350" cap="flat">
                <a:solidFill>
                  <a:srgbClr val="CBD5E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12" name="フリーフォーム: 図形 111">
                <a:extLst>
                  <a:ext uri="{FF2B5EF4-FFF2-40B4-BE49-F238E27FC236}">
                    <a16:creationId xmlns:a16="http://schemas.microsoft.com/office/drawing/2014/main" id="{1276032F-4576-78A2-C8C2-08E7C8D135EB}"/>
                  </a:ext>
                </a:extLst>
              </p:cNvPr>
              <p:cNvSpPr/>
              <p:nvPr/>
            </p:nvSpPr>
            <p:spPr>
              <a:xfrm>
                <a:off x="7683500" y="1397000"/>
                <a:ext cx="63500" cy="63500"/>
              </a:xfrm>
              <a:custGeom>
                <a:avLst/>
                <a:gdLst>
                  <a:gd name="connsiteX0" fmla="*/ 63500 w 63500"/>
                  <a:gd name="connsiteY0" fmla="*/ 31750 h 63500"/>
                  <a:gd name="connsiteX1" fmla="*/ 31750 w 63500"/>
                  <a:gd name="connsiteY1" fmla="*/ 63500 h 63500"/>
                  <a:gd name="connsiteX2" fmla="*/ 0 w 63500"/>
                  <a:gd name="connsiteY2" fmla="*/ 31750 h 63500"/>
                  <a:gd name="connsiteX3" fmla="*/ 31750 w 63500"/>
                  <a:gd name="connsiteY3" fmla="*/ 0 h 63500"/>
                  <a:gd name="connsiteX4" fmla="*/ 63500 w 63500"/>
                  <a:gd name="connsiteY4" fmla="*/ 31750 h 63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500" h="63500">
                    <a:moveTo>
                      <a:pt x="63500" y="31750"/>
                    </a:moveTo>
                    <a:cubicBezTo>
                      <a:pt x="63500" y="49285"/>
                      <a:pt x="49285" y="63500"/>
                      <a:pt x="31750" y="63500"/>
                    </a:cubicBezTo>
                    <a:cubicBezTo>
                      <a:pt x="14215" y="63500"/>
                      <a:pt x="0" y="49285"/>
                      <a:pt x="0" y="31750"/>
                    </a:cubicBezTo>
                    <a:cubicBezTo>
                      <a:pt x="0" y="14215"/>
                      <a:pt x="14215" y="0"/>
                      <a:pt x="31750" y="0"/>
                    </a:cubicBezTo>
                    <a:cubicBezTo>
                      <a:pt x="49285" y="0"/>
                      <a:pt x="63500" y="14215"/>
                      <a:pt x="63500" y="31750"/>
                    </a:cubicBezTo>
                    <a:close/>
                  </a:path>
                </a:pathLst>
              </a:custGeom>
              <a:solidFill>
                <a:srgbClr val="2563EB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13" name="テキスト ボックス 112">
                <a:extLst>
                  <a:ext uri="{FF2B5EF4-FFF2-40B4-BE49-F238E27FC236}">
                    <a16:creationId xmlns:a16="http://schemas.microsoft.com/office/drawing/2014/main" id="{9BDB2200-4D5B-1A35-FAC3-D1B7E392F74E}"/>
                  </a:ext>
                </a:extLst>
              </p:cNvPr>
              <p:cNvSpPr txBox="1"/>
              <p:nvPr/>
            </p:nvSpPr>
            <p:spPr>
              <a:xfrm>
                <a:off x="7719060" y="1338580"/>
                <a:ext cx="1858201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財源確保と住民サービスの維持・向上</a:t>
                </a:r>
              </a:p>
            </p:txBody>
          </p:sp>
          <p:sp>
            <p:nvSpPr>
              <p:cNvPr id="114" name="フリーフォーム: 図形 113">
                <a:extLst>
                  <a:ext uri="{FF2B5EF4-FFF2-40B4-BE49-F238E27FC236}">
                    <a16:creationId xmlns:a16="http://schemas.microsoft.com/office/drawing/2014/main" id="{E9B1A799-8078-2182-B87B-CFC3BCFD4623}"/>
                  </a:ext>
                </a:extLst>
              </p:cNvPr>
              <p:cNvSpPr/>
              <p:nvPr/>
            </p:nvSpPr>
            <p:spPr>
              <a:xfrm>
                <a:off x="7683500" y="1587500"/>
                <a:ext cx="63500" cy="63500"/>
              </a:xfrm>
              <a:custGeom>
                <a:avLst/>
                <a:gdLst>
                  <a:gd name="connsiteX0" fmla="*/ 63500 w 63500"/>
                  <a:gd name="connsiteY0" fmla="*/ 31750 h 63500"/>
                  <a:gd name="connsiteX1" fmla="*/ 31750 w 63500"/>
                  <a:gd name="connsiteY1" fmla="*/ 63500 h 63500"/>
                  <a:gd name="connsiteX2" fmla="*/ 0 w 63500"/>
                  <a:gd name="connsiteY2" fmla="*/ 31750 h 63500"/>
                  <a:gd name="connsiteX3" fmla="*/ 31750 w 63500"/>
                  <a:gd name="connsiteY3" fmla="*/ 0 h 63500"/>
                  <a:gd name="connsiteX4" fmla="*/ 63500 w 63500"/>
                  <a:gd name="connsiteY4" fmla="*/ 31750 h 63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500" h="63500">
                    <a:moveTo>
                      <a:pt x="63500" y="31750"/>
                    </a:moveTo>
                    <a:cubicBezTo>
                      <a:pt x="63500" y="49285"/>
                      <a:pt x="49285" y="63500"/>
                      <a:pt x="31750" y="63500"/>
                    </a:cubicBezTo>
                    <a:cubicBezTo>
                      <a:pt x="14215" y="63500"/>
                      <a:pt x="0" y="49285"/>
                      <a:pt x="0" y="31750"/>
                    </a:cubicBezTo>
                    <a:cubicBezTo>
                      <a:pt x="0" y="14215"/>
                      <a:pt x="14215" y="0"/>
                      <a:pt x="31750" y="0"/>
                    </a:cubicBezTo>
                    <a:cubicBezTo>
                      <a:pt x="49285" y="0"/>
                      <a:pt x="63500" y="14215"/>
                      <a:pt x="63500" y="31750"/>
                    </a:cubicBezTo>
                    <a:close/>
                  </a:path>
                </a:pathLst>
              </a:custGeom>
              <a:solidFill>
                <a:srgbClr val="2563EB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15" name="テキスト ボックス 114">
                <a:extLst>
                  <a:ext uri="{FF2B5EF4-FFF2-40B4-BE49-F238E27FC236}">
                    <a16:creationId xmlns:a16="http://schemas.microsoft.com/office/drawing/2014/main" id="{2C917271-D90A-BFCE-4B80-1A3903A4A2ED}"/>
                  </a:ext>
                </a:extLst>
              </p:cNvPr>
              <p:cNvSpPr txBox="1"/>
              <p:nvPr/>
            </p:nvSpPr>
            <p:spPr>
              <a:xfrm>
                <a:off x="7719060" y="1529080"/>
                <a:ext cx="182133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地域間格差の是正と自立的財政運営</a:t>
                </a:r>
              </a:p>
            </p:txBody>
          </p:sp>
          <p:sp>
            <p:nvSpPr>
              <p:cNvPr id="116" name="フリーフォーム: 図形 115">
                <a:extLst>
                  <a:ext uri="{FF2B5EF4-FFF2-40B4-BE49-F238E27FC236}">
                    <a16:creationId xmlns:a16="http://schemas.microsoft.com/office/drawing/2014/main" id="{C03E3A17-93E9-0CD8-9151-1824C4C8BA01}"/>
                  </a:ext>
                </a:extLst>
              </p:cNvPr>
              <p:cNvSpPr/>
              <p:nvPr/>
            </p:nvSpPr>
            <p:spPr>
              <a:xfrm>
                <a:off x="7683500" y="1778000"/>
                <a:ext cx="63500" cy="63500"/>
              </a:xfrm>
              <a:custGeom>
                <a:avLst/>
                <a:gdLst>
                  <a:gd name="connsiteX0" fmla="*/ 63500 w 63500"/>
                  <a:gd name="connsiteY0" fmla="*/ 31750 h 63500"/>
                  <a:gd name="connsiteX1" fmla="*/ 31750 w 63500"/>
                  <a:gd name="connsiteY1" fmla="*/ 63500 h 63500"/>
                  <a:gd name="connsiteX2" fmla="*/ 0 w 63500"/>
                  <a:gd name="connsiteY2" fmla="*/ 31750 h 63500"/>
                  <a:gd name="connsiteX3" fmla="*/ 31750 w 63500"/>
                  <a:gd name="connsiteY3" fmla="*/ 0 h 63500"/>
                  <a:gd name="connsiteX4" fmla="*/ 63500 w 63500"/>
                  <a:gd name="connsiteY4" fmla="*/ 31750 h 63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500" h="63500">
                    <a:moveTo>
                      <a:pt x="63500" y="31750"/>
                    </a:moveTo>
                    <a:cubicBezTo>
                      <a:pt x="63500" y="49285"/>
                      <a:pt x="49285" y="63500"/>
                      <a:pt x="31750" y="63500"/>
                    </a:cubicBezTo>
                    <a:cubicBezTo>
                      <a:pt x="14215" y="63500"/>
                      <a:pt x="0" y="49285"/>
                      <a:pt x="0" y="31750"/>
                    </a:cubicBezTo>
                    <a:cubicBezTo>
                      <a:pt x="0" y="14215"/>
                      <a:pt x="14215" y="0"/>
                      <a:pt x="31750" y="0"/>
                    </a:cubicBezTo>
                    <a:cubicBezTo>
                      <a:pt x="49285" y="0"/>
                      <a:pt x="63500" y="14215"/>
                      <a:pt x="63500" y="31750"/>
                    </a:cubicBezTo>
                    <a:close/>
                  </a:path>
                </a:pathLst>
              </a:custGeom>
              <a:solidFill>
                <a:srgbClr val="2563EB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17" name="テキスト ボックス 116">
                <a:extLst>
                  <a:ext uri="{FF2B5EF4-FFF2-40B4-BE49-F238E27FC236}">
                    <a16:creationId xmlns:a16="http://schemas.microsoft.com/office/drawing/2014/main" id="{67454F2F-909C-C23D-21A1-561BB510AB01}"/>
                  </a:ext>
                </a:extLst>
              </p:cNvPr>
              <p:cNvSpPr txBox="1"/>
              <p:nvPr/>
            </p:nvSpPr>
            <p:spPr>
              <a:xfrm>
                <a:off x="7719060" y="1719580"/>
                <a:ext cx="131318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自治体の創意工夫の促進</a:t>
                </a:r>
              </a:p>
            </p:txBody>
          </p:sp>
          <p:sp>
            <p:nvSpPr>
              <p:cNvPr id="118" name="テキスト ボックス 117">
                <a:extLst>
                  <a:ext uri="{FF2B5EF4-FFF2-40B4-BE49-F238E27FC236}">
                    <a16:creationId xmlns:a16="http://schemas.microsoft.com/office/drawing/2014/main" id="{2CAB73B7-DF34-39B7-DB3F-025343155ED4}"/>
                  </a:ext>
                </a:extLst>
              </p:cNvPr>
              <p:cNvSpPr txBox="1"/>
              <p:nvPr/>
            </p:nvSpPr>
            <p:spPr>
              <a:xfrm>
                <a:off x="7528560" y="1891030"/>
                <a:ext cx="193354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00" b="1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City Promotion Strategy</a:t>
                </a:r>
              </a:p>
            </p:txBody>
          </p:sp>
          <p:sp>
            <p:nvSpPr>
              <p:cNvPr id="119" name="フリーフォーム: 図形 118">
                <a:extLst>
                  <a:ext uri="{FF2B5EF4-FFF2-40B4-BE49-F238E27FC236}">
                    <a16:creationId xmlns:a16="http://schemas.microsoft.com/office/drawing/2014/main" id="{79C0CEC0-072E-6D57-70BF-A44F4ACB0BC6}"/>
                  </a:ext>
                </a:extLst>
              </p:cNvPr>
              <p:cNvSpPr/>
              <p:nvPr/>
            </p:nvSpPr>
            <p:spPr>
              <a:xfrm>
                <a:off x="7620000" y="2127250"/>
                <a:ext cx="4064000" cy="6350"/>
              </a:xfrm>
              <a:custGeom>
                <a:avLst/>
                <a:gdLst>
                  <a:gd name="connsiteX0" fmla="*/ 0 w 4064000"/>
                  <a:gd name="connsiteY0" fmla="*/ 0 h 6350"/>
                  <a:gd name="connsiteX1" fmla="*/ 4064000 w 4064000"/>
                  <a:gd name="connsiteY1" fmla="*/ 0 h 6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4000" h="6350">
                    <a:moveTo>
                      <a:pt x="0" y="0"/>
                    </a:moveTo>
                    <a:lnTo>
                      <a:pt x="4064000" y="0"/>
                    </a:lnTo>
                  </a:path>
                </a:pathLst>
              </a:custGeom>
              <a:ln w="6350" cap="flat">
                <a:solidFill>
                  <a:srgbClr val="CBD5E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20" name="フリーフォーム: 図形 119">
                <a:extLst>
                  <a:ext uri="{FF2B5EF4-FFF2-40B4-BE49-F238E27FC236}">
                    <a16:creationId xmlns:a16="http://schemas.microsoft.com/office/drawing/2014/main" id="{BCC82E9E-96C8-DF45-A99B-02BB5CD8576A}"/>
                  </a:ext>
                </a:extLst>
              </p:cNvPr>
              <p:cNvSpPr/>
              <p:nvPr/>
            </p:nvSpPr>
            <p:spPr>
              <a:xfrm>
                <a:off x="7683500" y="2222500"/>
                <a:ext cx="63500" cy="63500"/>
              </a:xfrm>
              <a:custGeom>
                <a:avLst/>
                <a:gdLst>
                  <a:gd name="connsiteX0" fmla="*/ 63500 w 63500"/>
                  <a:gd name="connsiteY0" fmla="*/ 31750 h 63500"/>
                  <a:gd name="connsiteX1" fmla="*/ 31750 w 63500"/>
                  <a:gd name="connsiteY1" fmla="*/ 63500 h 63500"/>
                  <a:gd name="connsiteX2" fmla="*/ 0 w 63500"/>
                  <a:gd name="connsiteY2" fmla="*/ 31750 h 63500"/>
                  <a:gd name="connsiteX3" fmla="*/ 31750 w 63500"/>
                  <a:gd name="connsiteY3" fmla="*/ 0 h 63500"/>
                  <a:gd name="connsiteX4" fmla="*/ 63500 w 63500"/>
                  <a:gd name="connsiteY4" fmla="*/ 31750 h 63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500" h="63500">
                    <a:moveTo>
                      <a:pt x="63500" y="31750"/>
                    </a:moveTo>
                    <a:cubicBezTo>
                      <a:pt x="63500" y="49285"/>
                      <a:pt x="49285" y="63500"/>
                      <a:pt x="31750" y="63500"/>
                    </a:cubicBezTo>
                    <a:cubicBezTo>
                      <a:pt x="14215" y="63500"/>
                      <a:pt x="0" y="49285"/>
                      <a:pt x="0" y="31750"/>
                    </a:cubicBezTo>
                    <a:cubicBezTo>
                      <a:pt x="0" y="14215"/>
                      <a:pt x="14215" y="0"/>
                      <a:pt x="31750" y="0"/>
                    </a:cubicBezTo>
                    <a:cubicBezTo>
                      <a:pt x="49285" y="0"/>
                      <a:pt x="63500" y="14215"/>
                      <a:pt x="63500" y="31750"/>
                    </a:cubicBezTo>
                    <a:close/>
                  </a:path>
                </a:pathLst>
              </a:custGeom>
              <a:solidFill>
                <a:srgbClr val="2563EB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21" name="テキスト ボックス 120">
                <a:extLst>
                  <a:ext uri="{FF2B5EF4-FFF2-40B4-BE49-F238E27FC236}">
                    <a16:creationId xmlns:a16="http://schemas.microsoft.com/office/drawing/2014/main" id="{BE79F896-3ACB-47D7-3A37-E5EDD1F8BE83}"/>
                  </a:ext>
                </a:extLst>
              </p:cNvPr>
              <p:cNvSpPr txBox="1"/>
              <p:nvPr/>
            </p:nvSpPr>
            <p:spPr>
              <a:xfrm>
                <a:off x="7719060" y="2164080"/>
                <a:ext cx="182133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関係人口の創出と継続的な地域支援</a:t>
                </a:r>
              </a:p>
            </p:txBody>
          </p:sp>
          <p:sp>
            <p:nvSpPr>
              <p:cNvPr id="122" name="フリーフォーム: 図形 121">
                <a:extLst>
                  <a:ext uri="{FF2B5EF4-FFF2-40B4-BE49-F238E27FC236}">
                    <a16:creationId xmlns:a16="http://schemas.microsoft.com/office/drawing/2014/main" id="{A98D3D50-2076-3B64-D378-514CB766D5FE}"/>
                  </a:ext>
                </a:extLst>
              </p:cNvPr>
              <p:cNvSpPr/>
              <p:nvPr/>
            </p:nvSpPr>
            <p:spPr>
              <a:xfrm>
                <a:off x="7683500" y="2413000"/>
                <a:ext cx="63500" cy="63500"/>
              </a:xfrm>
              <a:custGeom>
                <a:avLst/>
                <a:gdLst>
                  <a:gd name="connsiteX0" fmla="*/ 63500 w 63500"/>
                  <a:gd name="connsiteY0" fmla="*/ 31750 h 63500"/>
                  <a:gd name="connsiteX1" fmla="*/ 31750 w 63500"/>
                  <a:gd name="connsiteY1" fmla="*/ 63500 h 63500"/>
                  <a:gd name="connsiteX2" fmla="*/ 0 w 63500"/>
                  <a:gd name="connsiteY2" fmla="*/ 31750 h 63500"/>
                  <a:gd name="connsiteX3" fmla="*/ 31750 w 63500"/>
                  <a:gd name="connsiteY3" fmla="*/ 0 h 63500"/>
                  <a:gd name="connsiteX4" fmla="*/ 63500 w 63500"/>
                  <a:gd name="connsiteY4" fmla="*/ 31750 h 63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500" h="63500">
                    <a:moveTo>
                      <a:pt x="63500" y="31750"/>
                    </a:moveTo>
                    <a:cubicBezTo>
                      <a:pt x="63500" y="49285"/>
                      <a:pt x="49285" y="63500"/>
                      <a:pt x="31750" y="63500"/>
                    </a:cubicBezTo>
                    <a:cubicBezTo>
                      <a:pt x="14215" y="63500"/>
                      <a:pt x="0" y="49285"/>
                      <a:pt x="0" y="31750"/>
                    </a:cubicBezTo>
                    <a:cubicBezTo>
                      <a:pt x="0" y="14215"/>
                      <a:pt x="14215" y="0"/>
                      <a:pt x="31750" y="0"/>
                    </a:cubicBezTo>
                    <a:cubicBezTo>
                      <a:pt x="49285" y="0"/>
                      <a:pt x="63500" y="14215"/>
                      <a:pt x="63500" y="31750"/>
                    </a:cubicBezTo>
                    <a:close/>
                  </a:path>
                </a:pathLst>
              </a:custGeom>
              <a:solidFill>
                <a:srgbClr val="2563EB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23" name="テキスト ボックス 122">
                <a:extLst>
                  <a:ext uri="{FF2B5EF4-FFF2-40B4-BE49-F238E27FC236}">
                    <a16:creationId xmlns:a16="http://schemas.microsoft.com/office/drawing/2014/main" id="{FBCFC246-B959-0392-02E7-B1E0A63CF229}"/>
                  </a:ext>
                </a:extLst>
              </p:cNvPr>
              <p:cNvSpPr txBox="1"/>
              <p:nvPr/>
            </p:nvSpPr>
            <p:spPr>
              <a:xfrm>
                <a:off x="7719060" y="2354580"/>
                <a:ext cx="133562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地域ブランドの確立・向上</a:t>
                </a:r>
              </a:p>
            </p:txBody>
          </p:sp>
        </p:grpSp>
        <p:grpSp>
          <p:nvGrpSpPr>
            <p:cNvPr id="124" name="グラフィックス 4">
              <a:extLst>
                <a:ext uri="{FF2B5EF4-FFF2-40B4-BE49-F238E27FC236}">
                  <a16:creationId xmlns:a16="http://schemas.microsoft.com/office/drawing/2014/main" id="{AB893FFC-56F6-AFF7-BC00-430508F7B89D}"/>
                </a:ext>
              </a:extLst>
            </p:cNvPr>
            <p:cNvGrpSpPr/>
            <p:nvPr/>
          </p:nvGrpSpPr>
          <p:grpSpPr>
            <a:xfrm>
              <a:off x="7401560" y="2627630"/>
              <a:ext cx="4409440" cy="1690370"/>
              <a:chOff x="7401560" y="2627630"/>
              <a:chExt cx="4409440" cy="1690370"/>
            </a:xfrm>
          </p:grpSpPr>
          <p:sp>
            <p:nvSpPr>
              <p:cNvPr id="125" name="テキスト ボックス 124">
                <a:extLst>
                  <a:ext uri="{FF2B5EF4-FFF2-40B4-BE49-F238E27FC236}">
                    <a16:creationId xmlns:a16="http://schemas.microsoft.com/office/drawing/2014/main" id="{DF5C23F0-F1CD-5840-330D-210AD40FC6CA}"/>
                  </a:ext>
                </a:extLst>
              </p:cNvPr>
              <p:cNvSpPr txBox="1"/>
              <p:nvPr/>
            </p:nvSpPr>
            <p:spPr>
              <a:xfrm>
                <a:off x="7401560" y="2627630"/>
                <a:ext cx="1617751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Segoe UI Emoji"/>
                    <a:rtl val="0"/>
                  </a:rPr>
                  <a:t>⚠️</a:t>
                </a:r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 </a:t>
                </a:r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制度の課題と問題点</a:t>
                </a:r>
              </a:p>
            </p:txBody>
          </p:sp>
          <p:sp>
            <p:nvSpPr>
              <p:cNvPr id="126" name="フリーフォーム: 図形 125">
                <a:extLst>
                  <a:ext uri="{FF2B5EF4-FFF2-40B4-BE49-F238E27FC236}">
                    <a16:creationId xmlns:a16="http://schemas.microsoft.com/office/drawing/2014/main" id="{A6A4DD1B-B9B3-71C9-93DA-17440A68216E}"/>
                  </a:ext>
                </a:extLst>
              </p:cNvPr>
              <p:cNvSpPr/>
              <p:nvPr/>
            </p:nvSpPr>
            <p:spPr>
              <a:xfrm>
                <a:off x="7493000" y="2921000"/>
                <a:ext cx="4318000" cy="1397000"/>
              </a:xfrm>
              <a:custGeom>
                <a:avLst/>
                <a:gdLst>
                  <a:gd name="connsiteX0" fmla="*/ 4241800 w 4318000"/>
                  <a:gd name="connsiteY0" fmla="*/ 0 h 1397000"/>
                  <a:gd name="connsiteX1" fmla="*/ 4318000 w 4318000"/>
                  <a:gd name="connsiteY1" fmla="*/ 0 h 1397000"/>
                  <a:gd name="connsiteX2" fmla="*/ 4318000 w 4318000"/>
                  <a:gd name="connsiteY2" fmla="*/ 1397000 h 1397000"/>
                  <a:gd name="connsiteX3" fmla="*/ 4241800 w 4318000"/>
                  <a:gd name="connsiteY3" fmla="*/ 1397000 h 1397000"/>
                  <a:gd name="connsiteX4" fmla="*/ 76200 w 4318000"/>
                  <a:gd name="connsiteY4" fmla="*/ 1397000 h 1397000"/>
                  <a:gd name="connsiteX5" fmla="*/ 0 w 4318000"/>
                  <a:gd name="connsiteY5" fmla="*/ 1397000 h 1397000"/>
                  <a:gd name="connsiteX6" fmla="*/ 0 w 4318000"/>
                  <a:gd name="connsiteY6" fmla="*/ 0 h 1397000"/>
                  <a:gd name="connsiteX7" fmla="*/ 76200 w 4318000"/>
                  <a:gd name="connsiteY7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318000" h="1397000">
                    <a:moveTo>
                      <a:pt x="4241800" y="0"/>
                    </a:moveTo>
                    <a:cubicBezTo>
                      <a:pt x="4283885" y="0"/>
                      <a:pt x="4318000" y="0"/>
                      <a:pt x="4318000" y="0"/>
                    </a:cubicBezTo>
                    <a:lnTo>
                      <a:pt x="4318000" y="1397000"/>
                    </a:lnTo>
                    <a:cubicBezTo>
                      <a:pt x="4318000" y="1397000"/>
                      <a:pt x="4283885" y="1397000"/>
                      <a:pt x="4241800" y="1397000"/>
                    </a:cubicBezTo>
                    <a:lnTo>
                      <a:pt x="76200" y="1397000"/>
                    </a:lnTo>
                    <a:cubicBezTo>
                      <a:pt x="34116" y="1397000"/>
                      <a:pt x="0" y="1397000"/>
                      <a:pt x="0" y="1397000"/>
                    </a:cubicBezTo>
                    <a:lnTo>
                      <a:pt x="0" y="0"/>
                    </a:lnTo>
                    <a:cubicBezTo>
                      <a:pt x="0" y="0"/>
                      <a:pt x="34116" y="0"/>
                      <a:pt x="762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27" name="フリーフォーム: 図形 126">
                <a:extLst>
                  <a:ext uri="{FF2B5EF4-FFF2-40B4-BE49-F238E27FC236}">
                    <a16:creationId xmlns:a16="http://schemas.microsoft.com/office/drawing/2014/main" id="{A381A831-1CD7-1DC2-446E-0C5176FDF1DB}"/>
                  </a:ext>
                </a:extLst>
              </p:cNvPr>
              <p:cNvSpPr/>
              <p:nvPr/>
            </p:nvSpPr>
            <p:spPr>
              <a:xfrm>
                <a:off x="7620000" y="3048000"/>
                <a:ext cx="4064000" cy="381000"/>
              </a:xfrm>
              <a:custGeom>
                <a:avLst/>
                <a:gdLst>
                  <a:gd name="connsiteX0" fmla="*/ 4025900 w 4064000"/>
                  <a:gd name="connsiteY0" fmla="*/ 0 h 381000"/>
                  <a:gd name="connsiteX1" fmla="*/ 4064000 w 4064000"/>
                  <a:gd name="connsiteY1" fmla="*/ 0 h 381000"/>
                  <a:gd name="connsiteX2" fmla="*/ 4064000 w 4064000"/>
                  <a:gd name="connsiteY2" fmla="*/ 381000 h 381000"/>
                  <a:gd name="connsiteX3" fmla="*/ 4025900 w 4064000"/>
                  <a:gd name="connsiteY3" fmla="*/ 381000 h 381000"/>
                  <a:gd name="connsiteX4" fmla="*/ 38100 w 4064000"/>
                  <a:gd name="connsiteY4" fmla="*/ 381000 h 381000"/>
                  <a:gd name="connsiteX5" fmla="*/ 0 w 4064000"/>
                  <a:gd name="connsiteY5" fmla="*/ 381000 h 381000"/>
                  <a:gd name="connsiteX6" fmla="*/ 0 w 4064000"/>
                  <a:gd name="connsiteY6" fmla="*/ 0 h 381000"/>
                  <a:gd name="connsiteX7" fmla="*/ 38100 w 4064000"/>
                  <a:gd name="connsiteY7" fmla="*/ 0 h 3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64000" h="381000">
                    <a:moveTo>
                      <a:pt x="4025900" y="0"/>
                    </a:moveTo>
                    <a:cubicBezTo>
                      <a:pt x="4046942" y="0"/>
                      <a:pt x="4064000" y="0"/>
                      <a:pt x="4064000" y="0"/>
                    </a:cubicBezTo>
                    <a:lnTo>
                      <a:pt x="4064000" y="381000"/>
                    </a:lnTo>
                    <a:cubicBezTo>
                      <a:pt x="4064000" y="381000"/>
                      <a:pt x="4046942" y="381000"/>
                      <a:pt x="4025900" y="381000"/>
                    </a:cubicBezTo>
                    <a:lnTo>
                      <a:pt x="38100" y="381000"/>
                    </a:lnTo>
                    <a:cubicBezTo>
                      <a:pt x="17058" y="381000"/>
                      <a:pt x="0" y="381000"/>
                      <a:pt x="0" y="381000"/>
                    </a:cubicBezTo>
                    <a:lnTo>
                      <a:pt x="0" y="0"/>
                    </a:lnTo>
                    <a:cubicBezTo>
                      <a:pt x="0" y="0"/>
                      <a:pt x="17058" y="0"/>
                      <a:pt x="38100" y="0"/>
                    </a:cubicBezTo>
                    <a:close/>
                  </a:path>
                </a:pathLst>
              </a:custGeom>
              <a:solidFill>
                <a:srgbClr val="FEF2F2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28" name="テキスト ボックス 127">
                <a:extLst>
                  <a:ext uri="{FF2B5EF4-FFF2-40B4-BE49-F238E27FC236}">
                    <a16:creationId xmlns:a16="http://schemas.microsoft.com/office/drawing/2014/main" id="{5B1E922A-569B-0AF9-07F9-69D305088955}"/>
                  </a:ext>
                </a:extLst>
              </p:cNvPr>
              <p:cNvSpPr txBox="1"/>
              <p:nvPr/>
            </p:nvSpPr>
            <p:spPr>
              <a:xfrm>
                <a:off x="7623810" y="3084830"/>
                <a:ext cx="1005403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EF4444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返礼品競争の過熱</a:t>
                </a:r>
              </a:p>
            </p:txBody>
          </p:sp>
          <p:sp>
            <p:nvSpPr>
              <p:cNvPr id="129" name="テキスト ボックス 128">
                <a:extLst>
                  <a:ext uri="{FF2B5EF4-FFF2-40B4-BE49-F238E27FC236}">
                    <a16:creationId xmlns:a16="http://schemas.microsoft.com/office/drawing/2014/main" id="{E7165E8E-1376-E3A4-29E2-A693926EDE86}"/>
                  </a:ext>
                </a:extLst>
              </p:cNvPr>
              <p:cNvSpPr txBox="1"/>
              <p:nvPr/>
            </p:nvSpPr>
            <p:spPr>
              <a:xfrm>
                <a:off x="7623810" y="3205480"/>
                <a:ext cx="263726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3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割ルール・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5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割ルールの導入後も減収額は増加の一途</a:t>
                </a:r>
              </a:p>
            </p:txBody>
          </p:sp>
          <p:sp>
            <p:nvSpPr>
              <p:cNvPr id="130" name="フリーフォーム: 図形 129">
                <a:extLst>
                  <a:ext uri="{FF2B5EF4-FFF2-40B4-BE49-F238E27FC236}">
                    <a16:creationId xmlns:a16="http://schemas.microsoft.com/office/drawing/2014/main" id="{0E8EF8DB-90DB-34E8-D34D-2BF3A1248EB2}"/>
                  </a:ext>
                </a:extLst>
              </p:cNvPr>
              <p:cNvSpPr/>
              <p:nvPr/>
            </p:nvSpPr>
            <p:spPr>
              <a:xfrm>
                <a:off x="7620000" y="3492500"/>
                <a:ext cx="4064000" cy="381000"/>
              </a:xfrm>
              <a:custGeom>
                <a:avLst/>
                <a:gdLst>
                  <a:gd name="connsiteX0" fmla="*/ 4025900 w 4064000"/>
                  <a:gd name="connsiteY0" fmla="*/ 0 h 381000"/>
                  <a:gd name="connsiteX1" fmla="*/ 4064000 w 4064000"/>
                  <a:gd name="connsiteY1" fmla="*/ 0 h 381000"/>
                  <a:gd name="connsiteX2" fmla="*/ 4064000 w 4064000"/>
                  <a:gd name="connsiteY2" fmla="*/ 381000 h 381000"/>
                  <a:gd name="connsiteX3" fmla="*/ 4025900 w 4064000"/>
                  <a:gd name="connsiteY3" fmla="*/ 381000 h 381000"/>
                  <a:gd name="connsiteX4" fmla="*/ 38100 w 4064000"/>
                  <a:gd name="connsiteY4" fmla="*/ 381000 h 381000"/>
                  <a:gd name="connsiteX5" fmla="*/ 0 w 4064000"/>
                  <a:gd name="connsiteY5" fmla="*/ 381000 h 381000"/>
                  <a:gd name="connsiteX6" fmla="*/ 0 w 4064000"/>
                  <a:gd name="connsiteY6" fmla="*/ 0 h 381000"/>
                  <a:gd name="connsiteX7" fmla="*/ 38100 w 4064000"/>
                  <a:gd name="connsiteY7" fmla="*/ 0 h 3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64000" h="381000">
                    <a:moveTo>
                      <a:pt x="4025900" y="0"/>
                    </a:moveTo>
                    <a:cubicBezTo>
                      <a:pt x="4046942" y="0"/>
                      <a:pt x="4064000" y="0"/>
                      <a:pt x="4064000" y="0"/>
                    </a:cubicBezTo>
                    <a:lnTo>
                      <a:pt x="4064000" y="381000"/>
                    </a:lnTo>
                    <a:cubicBezTo>
                      <a:pt x="4064000" y="381000"/>
                      <a:pt x="4046942" y="381000"/>
                      <a:pt x="4025900" y="381000"/>
                    </a:cubicBezTo>
                    <a:lnTo>
                      <a:pt x="38100" y="381000"/>
                    </a:lnTo>
                    <a:cubicBezTo>
                      <a:pt x="17058" y="381000"/>
                      <a:pt x="0" y="381000"/>
                      <a:pt x="0" y="381000"/>
                    </a:cubicBezTo>
                    <a:lnTo>
                      <a:pt x="0" y="0"/>
                    </a:lnTo>
                    <a:cubicBezTo>
                      <a:pt x="0" y="0"/>
                      <a:pt x="17058" y="0"/>
                      <a:pt x="38100" y="0"/>
                    </a:cubicBezTo>
                    <a:close/>
                  </a:path>
                </a:pathLst>
              </a:custGeom>
              <a:solidFill>
                <a:srgbClr val="FFF7ED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31" name="テキスト ボックス 130">
                <a:extLst>
                  <a:ext uri="{FF2B5EF4-FFF2-40B4-BE49-F238E27FC236}">
                    <a16:creationId xmlns:a16="http://schemas.microsoft.com/office/drawing/2014/main" id="{E75F597F-95CB-DD43-C3B9-D93C9CC17694}"/>
                  </a:ext>
                </a:extLst>
              </p:cNvPr>
              <p:cNvSpPr txBox="1"/>
              <p:nvPr/>
            </p:nvSpPr>
            <p:spPr>
              <a:xfrm>
                <a:off x="7623810" y="3529330"/>
                <a:ext cx="141577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F59E0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自治体間の財政負担の歪み</a:t>
                </a:r>
              </a:p>
            </p:txBody>
          </p:sp>
          <p:sp>
            <p:nvSpPr>
              <p:cNvPr id="132" name="テキスト ボックス 131">
                <a:extLst>
                  <a:ext uri="{FF2B5EF4-FFF2-40B4-BE49-F238E27FC236}">
                    <a16:creationId xmlns:a16="http://schemas.microsoft.com/office/drawing/2014/main" id="{361F16FE-9F62-32A7-4215-FCA97F6A3C8D}"/>
                  </a:ext>
                </a:extLst>
              </p:cNvPr>
              <p:cNvSpPr txBox="1"/>
              <p:nvPr/>
            </p:nvSpPr>
            <p:spPr>
              <a:xfrm>
                <a:off x="7623810" y="3656330"/>
                <a:ext cx="2592376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寄附受入自治体：純増、寄附流出自治体：補填なく純減</a:t>
                </a:r>
              </a:p>
            </p:txBody>
          </p:sp>
          <p:sp>
            <p:nvSpPr>
              <p:cNvPr id="133" name="フリーフォーム: 図形 132">
                <a:extLst>
                  <a:ext uri="{FF2B5EF4-FFF2-40B4-BE49-F238E27FC236}">
                    <a16:creationId xmlns:a16="http://schemas.microsoft.com/office/drawing/2014/main" id="{78F16D0F-A025-DD4A-1292-D04F3E5ABDE8}"/>
                  </a:ext>
                </a:extLst>
              </p:cNvPr>
              <p:cNvSpPr/>
              <p:nvPr/>
            </p:nvSpPr>
            <p:spPr>
              <a:xfrm>
                <a:off x="7620000" y="3937000"/>
                <a:ext cx="4064000" cy="381000"/>
              </a:xfrm>
              <a:custGeom>
                <a:avLst/>
                <a:gdLst>
                  <a:gd name="connsiteX0" fmla="*/ 4025900 w 4064000"/>
                  <a:gd name="connsiteY0" fmla="*/ 0 h 381000"/>
                  <a:gd name="connsiteX1" fmla="*/ 4064000 w 4064000"/>
                  <a:gd name="connsiteY1" fmla="*/ 0 h 381000"/>
                  <a:gd name="connsiteX2" fmla="*/ 4064000 w 4064000"/>
                  <a:gd name="connsiteY2" fmla="*/ 381000 h 381000"/>
                  <a:gd name="connsiteX3" fmla="*/ 4025900 w 4064000"/>
                  <a:gd name="connsiteY3" fmla="*/ 381000 h 381000"/>
                  <a:gd name="connsiteX4" fmla="*/ 38100 w 4064000"/>
                  <a:gd name="connsiteY4" fmla="*/ 381000 h 381000"/>
                  <a:gd name="connsiteX5" fmla="*/ 0 w 4064000"/>
                  <a:gd name="connsiteY5" fmla="*/ 381000 h 381000"/>
                  <a:gd name="connsiteX6" fmla="*/ 0 w 4064000"/>
                  <a:gd name="connsiteY6" fmla="*/ 0 h 381000"/>
                  <a:gd name="connsiteX7" fmla="*/ 38100 w 4064000"/>
                  <a:gd name="connsiteY7" fmla="*/ 0 h 3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64000" h="381000">
                    <a:moveTo>
                      <a:pt x="4025900" y="0"/>
                    </a:moveTo>
                    <a:cubicBezTo>
                      <a:pt x="4046942" y="0"/>
                      <a:pt x="4064000" y="0"/>
                      <a:pt x="4064000" y="0"/>
                    </a:cubicBezTo>
                    <a:lnTo>
                      <a:pt x="4064000" y="381000"/>
                    </a:lnTo>
                    <a:cubicBezTo>
                      <a:pt x="4064000" y="381000"/>
                      <a:pt x="4046942" y="381000"/>
                      <a:pt x="4025900" y="381000"/>
                    </a:cubicBezTo>
                    <a:lnTo>
                      <a:pt x="38100" y="381000"/>
                    </a:lnTo>
                    <a:cubicBezTo>
                      <a:pt x="17058" y="381000"/>
                      <a:pt x="0" y="381000"/>
                      <a:pt x="0" y="381000"/>
                    </a:cubicBezTo>
                    <a:lnTo>
                      <a:pt x="0" y="0"/>
                    </a:lnTo>
                    <a:cubicBezTo>
                      <a:pt x="0" y="0"/>
                      <a:pt x="17058" y="0"/>
                      <a:pt x="38100" y="0"/>
                    </a:cubicBezTo>
                    <a:close/>
                  </a:path>
                </a:pathLst>
              </a:custGeom>
              <a:solidFill>
                <a:srgbClr val="ECFDF5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34" name="テキスト ボックス 133">
                <a:extLst>
                  <a:ext uri="{FF2B5EF4-FFF2-40B4-BE49-F238E27FC236}">
                    <a16:creationId xmlns:a16="http://schemas.microsoft.com/office/drawing/2014/main" id="{92A95B74-E97C-7DFA-62FE-B00AB4151ABC}"/>
                  </a:ext>
                </a:extLst>
              </p:cNvPr>
              <p:cNvSpPr txBox="1"/>
              <p:nvPr/>
            </p:nvSpPr>
            <p:spPr>
              <a:xfrm>
                <a:off x="7623810" y="3973830"/>
                <a:ext cx="146226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10B98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ワンストップ特例制度の問題</a:t>
                </a:r>
              </a:p>
            </p:txBody>
          </p:sp>
          <p:sp>
            <p:nvSpPr>
              <p:cNvPr id="135" name="テキスト ボックス 134">
                <a:extLst>
                  <a:ext uri="{FF2B5EF4-FFF2-40B4-BE49-F238E27FC236}">
                    <a16:creationId xmlns:a16="http://schemas.microsoft.com/office/drawing/2014/main" id="{CA3BD86B-C3AB-849D-5DAC-8D7CF2BFC10A}"/>
                  </a:ext>
                </a:extLst>
              </p:cNvPr>
              <p:cNvSpPr txBox="1"/>
              <p:nvPr/>
            </p:nvSpPr>
            <p:spPr>
              <a:xfrm>
                <a:off x="7623810" y="4100830"/>
                <a:ext cx="2231701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所得税の減収分を地方自治体が負担する構造</a:t>
                </a:r>
              </a:p>
            </p:txBody>
          </p:sp>
        </p:grpSp>
        <p:grpSp>
          <p:nvGrpSpPr>
            <p:cNvPr id="136" name="グラフィックス 4">
              <a:extLst>
                <a:ext uri="{FF2B5EF4-FFF2-40B4-BE49-F238E27FC236}">
                  <a16:creationId xmlns:a16="http://schemas.microsoft.com/office/drawing/2014/main" id="{F9A9D9F5-E29D-F7F5-C7F3-3754148F370D}"/>
                </a:ext>
              </a:extLst>
            </p:cNvPr>
            <p:cNvGrpSpPr/>
            <p:nvPr/>
          </p:nvGrpSpPr>
          <p:grpSpPr>
            <a:xfrm>
              <a:off x="7401560" y="4405630"/>
              <a:ext cx="4409440" cy="2325370"/>
              <a:chOff x="7401560" y="4405630"/>
              <a:chExt cx="4409440" cy="2325370"/>
            </a:xfrm>
          </p:grpSpPr>
          <p:sp>
            <p:nvSpPr>
              <p:cNvPr id="137" name="テキスト ボックス 136">
                <a:extLst>
                  <a:ext uri="{FF2B5EF4-FFF2-40B4-BE49-F238E27FC236}">
                    <a16:creationId xmlns:a16="http://schemas.microsoft.com/office/drawing/2014/main" id="{385D63B3-BE18-824D-CB66-8F9A12077D7C}"/>
                  </a:ext>
                </a:extLst>
              </p:cNvPr>
              <p:cNvSpPr txBox="1"/>
              <p:nvPr/>
            </p:nvSpPr>
            <p:spPr>
              <a:xfrm>
                <a:off x="7401560" y="4405630"/>
                <a:ext cx="2282997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Segoe UI Emoji"/>
                    <a:rtl val="0"/>
                  </a:rPr>
                  <a:t>🚀</a:t>
                </a:r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 </a:t>
                </a:r>
                <a:r>
                  <a:rPr lang="ja-JP" altLang="en-US" sz="105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自治体に求められる戦略的対応</a:t>
                </a:r>
              </a:p>
            </p:txBody>
          </p:sp>
          <p:sp>
            <p:nvSpPr>
              <p:cNvPr id="138" name="フリーフォーム: 図形 137">
                <a:extLst>
                  <a:ext uri="{FF2B5EF4-FFF2-40B4-BE49-F238E27FC236}">
                    <a16:creationId xmlns:a16="http://schemas.microsoft.com/office/drawing/2014/main" id="{2CACC58B-48C4-E9BD-B60C-54AC2B48A7DD}"/>
                  </a:ext>
                </a:extLst>
              </p:cNvPr>
              <p:cNvSpPr/>
              <p:nvPr/>
            </p:nvSpPr>
            <p:spPr>
              <a:xfrm>
                <a:off x="7493000" y="4699000"/>
                <a:ext cx="4318000" cy="2032000"/>
              </a:xfrm>
              <a:custGeom>
                <a:avLst/>
                <a:gdLst>
                  <a:gd name="connsiteX0" fmla="*/ 4241800 w 4318000"/>
                  <a:gd name="connsiteY0" fmla="*/ 0 h 2032000"/>
                  <a:gd name="connsiteX1" fmla="*/ 4318000 w 4318000"/>
                  <a:gd name="connsiteY1" fmla="*/ 0 h 2032000"/>
                  <a:gd name="connsiteX2" fmla="*/ 4318000 w 4318000"/>
                  <a:gd name="connsiteY2" fmla="*/ 2032000 h 2032000"/>
                  <a:gd name="connsiteX3" fmla="*/ 4241800 w 4318000"/>
                  <a:gd name="connsiteY3" fmla="*/ 2032000 h 2032000"/>
                  <a:gd name="connsiteX4" fmla="*/ 76200 w 4318000"/>
                  <a:gd name="connsiteY4" fmla="*/ 2032000 h 2032000"/>
                  <a:gd name="connsiteX5" fmla="*/ 0 w 4318000"/>
                  <a:gd name="connsiteY5" fmla="*/ 2032000 h 2032000"/>
                  <a:gd name="connsiteX6" fmla="*/ 0 w 4318000"/>
                  <a:gd name="connsiteY6" fmla="*/ 0 h 2032000"/>
                  <a:gd name="connsiteX7" fmla="*/ 76200 w 4318000"/>
                  <a:gd name="connsiteY7" fmla="*/ 0 h 203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318000" h="2032000">
                    <a:moveTo>
                      <a:pt x="4241800" y="0"/>
                    </a:moveTo>
                    <a:cubicBezTo>
                      <a:pt x="4283885" y="0"/>
                      <a:pt x="4318000" y="0"/>
                      <a:pt x="4318000" y="0"/>
                    </a:cubicBezTo>
                    <a:lnTo>
                      <a:pt x="4318000" y="2032000"/>
                    </a:lnTo>
                    <a:cubicBezTo>
                      <a:pt x="4318000" y="2032000"/>
                      <a:pt x="4283885" y="2032000"/>
                      <a:pt x="4241800" y="2032000"/>
                    </a:cubicBezTo>
                    <a:lnTo>
                      <a:pt x="76200" y="2032000"/>
                    </a:lnTo>
                    <a:cubicBezTo>
                      <a:pt x="34116" y="2032000"/>
                      <a:pt x="0" y="2032000"/>
                      <a:pt x="0" y="2032000"/>
                    </a:cubicBezTo>
                    <a:lnTo>
                      <a:pt x="0" y="0"/>
                    </a:lnTo>
                    <a:cubicBezTo>
                      <a:pt x="0" y="0"/>
                      <a:pt x="34116" y="0"/>
                      <a:pt x="762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39" name="フリーフォーム: 図形 138">
                <a:extLst>
                  <a:ext uri="{FF2B5EF4-FFF2-40B4-BE49-F238E27FC236}">
                    <a16:creationId xmlns:a16="http://schemas.microsoft.com/office/drawing/2014/main" id="{D0B3A907-DF19-1936-6BCC-4648FDFC3E52}"/>
                  </a:ext>
                </a:extLst>
              </p:cNvPr>
              <p:cNvSpPr/>
              <p:nvPr/>
            </p:nvSpPr>
            <p:spPr>
              <a:xfrm>
                <a:off x="7620000" y="4826000"/>
                <a:ext cx="1968500" cy="889000"/>
              </a:xfrm>
              <a:custGeom>
                <a:avLst/>
                <a:gdLst>
                  <a:gd name="connsiteX0" fmla="*/ 1917700 w 1968500"/>
                  <a:gd name="connsiteY0" fmla="*/ 0 h 889000"/>
                  <a:gd name="connsiteX1" fmla="*/ 1968500 w 1968500"/>
                  <a:gd name="connsiteY1" fmla="*/ 0 h 889000"/>
                  <a:gd name="connsiteX2" fmla="*/ 1968500 w 1968500"/>
                  <a:gd name="connsiteY2" fmla="*/ 889000 h 889000"/>
                  <a:gd name="connsiteX3" fmla="*/ 1917700 w 1968500"/>
                  <a:gd name="connsiteY3" fmla="*/ 889000 h 889000"/>
                  <a:gd name="connsiteX4" fmla="*/ 50800 w 1968500"/>
                  <a:gd name="connsiteY4" fmla="*/ 889000 h 889000"/>
                  <a:gd name="connsiteX5" fmla="*/ 0 w 1968500"/>
                  <a:gd name="connsiteY5" fmla="*/ 889000 h 889000"/>
                  <a:gd name="connsiteX6" fmla="*/ 0 w 1968500"/>
                  <a:gd name="connsiteY6" fmla="*/ 0 h 889000"/>
                  <a:gd name="connsiteX7" fmla="*/ 50800 w 1968500"/>
                  <a:gd name="connsiteY7" fmla="*/ 0 h 889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68500" h="889000">
                    <a:moveTo>
                      <a:pt x="1917700" y="0"/>
                    </a:moveTo>
                    <a:cubicBezTo>
                      <a:pt x="1945756" y="0"/>
                      <a:pt x="1968500" y="0"/>
                      <a:pt x="1968500" y="0"/>
                    </a:cubicBezTo>
                    <a:lnTo>
                      <a:pt x="1968500" y="889000"/>
                    </a:lnTo>
                    <a:cubicBezTo>
                      <a:pt x="1968500" y="889000"/>
                      <a:pt x="1945756" y="889000"/>
                      <a:pt x="1917700" y="889000"/>
                    </a:cubicBezTo>
                    <a:lnTo>
                      <a:pt x="50800" y="889000"/>
                    </a:lnTo>
                    <a:cubicBezTo>
                      <a:pt x="22744" y="889000"/>
                      <a:pt x="0" y="889000"/>
                      <a:pt x="0" y="889000"/>
                    </a:cubicBezTo>
                    <a:lnTo>
                      <a:pt x="0" y="0"/>
                    </a:lnTo>
                    <a:cubicBezTo>
                      <a:pt x="0" y="0"/>
                      <a:pt x="22744" y="0"/>
                      <a:pt x="50800" y="0"/>
                    </a:cubicBezTo>
                    <a:close/>
                  </a:path>
                </a:pathLst>
              </a:custGeom>
              <a:solidFill>
                <a:srgbClr val="F0F9FF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40" name="テキスト ボックス 139">
                <a:extLst>
                  <a:ext uri="{FF2B5EF4-FFF2-40B4-BE49-F238E27FC236}">
                    <a16:creationId xmlns:a16="http://schemas.microsoft.com/office/drawing/2014/main" id="{9FFD952F-E0EC-3225-377A-89674E02FB0E}"/>
                  </a:ext>
                </a:extLst>
              </p:cNvPr>
              <p:cNvSpPr txBox="1"/>
              <p:nvPr/>
            </p:nvSpPr>
            <p:spPr>
              <a:xfrm>
                <a:off x="7623810" y="4812030"/>
                <a:ext cx="177324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0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Tax Revenue Strategy</a:t>
                </a:r>
              </a:p>
            </p:txBody>
          </p:sp>
          <p:sp>
            <p:nvSpPr>
              <p:cNvPr id="141" name="フリーフォーム: 図形 140">
                <a:extLst>
                  <a:ext uri="{FF2B5EF4-FFF2-40B4-BE49-F238E27FC236}">
                    <a16:creationId xmlns:a16="http://schemas.microsoft.com/office/drawing/2014/main" id="{4D927E50-DCC6-CFF5-FC2C-0D9F7320FA06}"/>
                  </a:ext>
                </a:extLst>
              </p:cNvPr>
              <p:cNvSpPr/>
              <p:nvPr/>
            </p:nvSpPr>
            <p:spPr>
              <a:xfrm>
                <a:off x="7715250" y="5016500"/>
                <a:ext cx="1778000" cy="6350"/>
              </a:xfrm>
              <a:custGeom>
                <a:avLst/>
                <a:gdLst>
                  <a:gd name="connsiteX0" fmla="*/ 0 w 1778000"/>
                  <a:gd name="connsiteY0" fmla="*/ 0 h 6350"/>
                  <a:gd name="connsiteX1" fmla="*/ 1778000 w 1778000"/>
                  <a:gd name="connsiteY1" fmla="*/ 0 h 6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00" h="6350">
                    <a:moveTo>
                      <a:pt x="0" y="0"/>
                    </a:moveTo>
                    <a:lnTo>
                      <a:pt x="1778000" y="0"/>
                    </a:lnTo>
                  </a:path>
                </a:pathLst>
              </a:custGeom>
              <a:ln w="6350" cap="flat">
                <a:solidFill>
                  <a:srgbClr val="BAE6FD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42" name="テキスト ボックス 141">
                <a:extLst>
                  <a:ext uri="{FF2B5EF4-FFF2-40B4-BE49-F238E27FC236}">
                    <a16:creationId xmlns:a16="http://schemas.microsoft.com/office/drawing/2014/main" id="{E8292636-37FE-D519-7476-0B87034872E0}"/>
                  </a:ext>
                </a:extLst>
              </p:cNvPr>
              <p:cNvSpPr txBox="1"/>
              <p:nvPr/>
            </p:nvSpPr>
            <p:spPr>
              <a:xfrm>
                <a:off x="7623810" y="5015230"/>
                <a:ext cx="1444626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• 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返礼品の魅力向上・差別化</a:t>
                </a:r>
              </a:p>
            </p:txBody>
          </p:sp>
          <p:sp>
            <p:nvSpPr>
              <p:cNvPr id="143" name="テキスト ボックス 142">
                <a:extLst>
                  <a:ext uri="{FF2B5EF4-FFF2-40B4-BE49-F238E27FC236}">
                    <a16:creationId xmlns:a16="http://schemas.microsoft.com/office/drawing/2014/main" id="{AABAB88F-146C-C782-0790-3D8462297E19}"/>
                  </a:ext>
                </a:extLst>
              </p:cNvPr>
              <p:cNvSpPr txBox="1"/>
              <p:nvPr/>
            </p:nvSpPr>
            <p:spPr>
              <a:xfrm>
                <a:off x="7623810" y="5173980"/>
                <a:ext cx="1752403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• 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寄附金使途の明確化・訴求力強化</a:t>
                </a:r>
              </a:p>
            </p:txBody>
          </p:sp>
          <p:sp>
            <p:nvSpPr>
              <p:cNvPr id="144" name="テキスト ボックス 143">
                <a:extLst>
                  <a:ext uri="{FF2B5EF4-FFF2-40B4-BE49-F238E27FC236}">
                    <a16:creationId xmlns:a16="http://schemas.microsoft.com/office/drawing/2014/main" id="{08F47766-127D-C5B9-F78B-3A61B6998D82}"/>
                  </a:ext>
                </a:extLst>
              </p:cNvPr>
              <p:cNvSpPr txBox="1"/>
              <p:nvPr/>
            </p:nvSpPr>
            <p:spPr>
              <a:xfrm>
                <a:off x="7623810" y="5332730"/>
                <a:ext cx="179889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• 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広報活動の強化と継続的関係構築</a:t>
                </a:r>
              </a:p>
            </p:txBody>
          </p:sp>
          <p:sp>
            <p:nvSpPr>
              <p:cNvPr id="145" name="テキスト ボックス 144">
                <a:extLst>
                  <a:ext uri="{FF2B5EF4-FFF2-40B4-BE49-F238E27FC236}">
                    <a16:creationId xmlns:a16="http://schemas.microsoft.com/office/drawing/2014/main" id="{7FB6A5E5-F4B7-5172-E426-8D050DC8DD0E}"/>
                  </a:ext>
                </a:extLst>
              </p:cNvPr>
              <p:cNvSpPr txBox="1"/>
              <p:nvPr/>
            </p:nvSpPr>
            <p:spPr>
              <a:xfrm>
                <a:off x="7623810" y="5491480"/>
                <a:ext cx="2007281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• 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減収補填要求の継続（特に不交付団体）</a:t>
                </a:r>
              </a:p>
            </p:txBody>
          </p:sp>
          <p:sp>
            <p:nvSpPr>
              <p:cNvPr id="146" name="フリーフォーム: 図形 145">
                <a:extLst>
                  <a:ext uri="{FF2B5EF4-FFF2-40B4-BE49-F238E27FC236}">
                    <a16:creationId xmlns:a16="http://schemas.microsoft.com/office/drawing/2014/main" id="{CDCDD933-06F4-3388-A6F1-F28F94E502C7}"/>
                  </a:ext>
                </a:extLst>
              </p:cNvPr>
              <p:cNvSpPr/>
              <p:nvPr/>
            </p:nvSpPr>
            <p:spPr>
              <a:xfrm>
                <a:off x="9715500" y="4826000"/>
                <a:ext cx="1968500" cy="889000"/>
              </a:xfrm>
              <a:custGeom>
                <a:avLst/>
                <a:gdLst>
                  <a:gd name="connsiteX0" fmla="*/ 1917700 w 1968500"/>
                  <a:gd name="connsiteY0" fmla="*/ 0 h 889000"/>
                  <a:gd name="connsiteX1" fmla="*/ 1968500 w 1968500"/>
                  <a:gd name="connsiteY1" fmla="*/ 0 h 889000"/>
                  <a:gd name="connsiteX2" fmla="*/ 1968500 w 1968500"/>
                  <a:gd name="connsiteY2" fmla="*/ 889000 h 889000"/>
                  <a:gd name="connsiteX3" fmla="*/ 1917700 w 1968500"/>
                  <a:gd name="connsiteY3" fmla="*/ 889000 h 889000"/>
                  <a:gd name="connsiteX4" fmla="*/ 50800 w 1968500"/>
                  <a:gd name="connsiteY4" fmla="*/ 889000 h 889000"/>
                  <a:gd name="connsiteX5" fmla="*/ 0 w 1968500"/>
                  <a:gd name="connsiteY5" fmla="*/ 889000 h 889000"/>
                  <a:gd name="connsiteX6" fmla="*/ 0 w 1968500"/>
                  <a:gd name="connsiteY6" fmla="*/ 0 h 889000"/>
                  <a:gd name="connsiteX7" fmla="*/ 50800 w 1968500"/>
                  <a:gd name="connsiteY7" fmla="*/ 0 h 889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68500" h="889000">
                    <a:moveTo>
                      <a:pt x="1917700" y="0"/>
                    </a:moveTo>
                    <a:cubicBezTo>
                      <a:pt x="1945756" y="0"/>
                      <a:pt x="1968500" y="0"/>
                      <a:pt x="1968500" y="0"/>
                    </a:cubicBezTo>
                    <a:lnTo>
                      <a:pt x="1968500" y="889000"/>
                    </a:lnTo>
                    <a:cubicBezTo>
                      <a:pt x="1968500" y="889000"/>
                      <a:pt x="1945756" y="889000"/>
                      <a:pt x="1917700" y="889000"/>
                    </a:cubicBezTo>
                    <a:lnTo>
                      <a:pt x="50800" y="889000"/>
                    </a:lnTo>
                    <a:cubicBezTo>
                      <a:pt x="22744" y="889000"/>
                      <a:pt x="0" y="889000"/>
                      <a:pt x="0" y="889000"/>
                    </a:cubicBezTo>
                    <a:lnTo>
                      <a:pt x="0" y="0"/>
                    </a:lnTo>
                    <a:cubicBezTo>
                      <a:pt x="0" y="0"/>
                      <a:pt x="22744" y="0"/>
                      <a:pt x="50800" y="0"/>
                    </a:cubicBezTo>
                    <a:close/>
                  </a:path>
                </a:pathLst>
              </a:custGeom>
              <a:solidFill>
                <a:srgbClr val="F8FAFC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47" name="テキスト ボックス 146">
                <a:extLst>
                  <a:ext uri="{FF2B5EF4-FFF2-40B4-BE49-F238E27FC236}">
                    <a16:creationId xmlns:a16="http://schemas.microsoft.com/office/drawing/2014/main" id="{F7C612D9-ED00-50AC-18D9-41CECB7214F9}"/>
                  </a:ext>
                </a:extLst>
              </p:cNvPr>
              <p:cNvSpPr txBox="1"/>
              <p:nvPr/>
            </p:nvSpPr>
            <p:spPr>
              <a:xfrm>
                <a:off x="9719310" y="4812030"/>
                <a:ext cx="193354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0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City Promotion Strategy</a:t>
                </a:r>
              </a:p>
            </p:txBody>
          </p:sp>
          <p:sp>
            <p:nvSpPr>
              <p:cNvPr id="148" name="フリーフォーム: 図形 147">
                <a:extLst>
                  <a:ext uri="{FF2B5EF4-FFF2-40B4-BE49-F238E27FC236}">
                    <a16:creationId xmlns:a16="http://schemas.microsoft.com/office/drawing/2014/main" id="{96B5C401-CF96-9AD5-7F16-F1D93BF3BB68}"/>
                  </a:ext>
                </a:extLst>
              </p:cNvPr>
              <p:cNvSpPr/>
              <p:nvPr/>
            </p:nvSpPr>
            <p:spPr>
              <a:xfrm>
                <a:off x="9810750" y="5016500"/>
                <a:ext cx="1778000" cy="6350"/>
              </a:xfrm>
              <a:custGeom>
                <a:avLst/>
                <a:gdLst>
                  <a:gd name="connsiteX0" fmla="*/ 0 w 1778000"/>
                  <a:gd name="connsiteY0" fmla="*/ 0 h 6350"/>
                  <a:gd name="connsiteX1" fmla="*/ 1778000 w 1778000"/>
                  <a:gd name="connsiteY1" fmla="*/ 0 h 6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00" h="6350">
                    <a:moveTo>
                      <a:pt x="0" y="0"/>
                    </a:moveTo>
                    <a:lnTo>
                      <a:pt x="1778000" y="0"/>
                    </a:lnTo>
                  </a:path>
                </a:pathLst>
              </a:custGeom>
              <a:ln w="6350" cap="flat">
                <a:solidFill>
                  <a:srgbClr val="E2E8F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49" name="テキスト ボックス 148">
                <a:extLst>
                  <a:ext uri="{FF2B5EF4-FFF2-40B4-BE49-F238E27FC236}">
                    <a16:creationId xmlns:a16="http://schemas.microsoft.com/office/drawing/2014/main" id="{852DBB34-97E2-C8F9-C296-396CF1E75FDC}"/>
                  </a:ext>
                </a:extLst>
              </p:cNvPr>
              <p:cNvSpPr txBox="1"/>
              <p:nvPr/>
            </p:nvSpPr>
            <p:spPr>
              <a:xfrm>
                <a:off x="9719310" y="5015230"/>
                <a:ext cx="1704313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• 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地域特産品・観光資源の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PR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強化</a:t>
                </a:r>
              </a:p>
            </p:txBody>
          </p:sp>
          <p:sp>
            <p:nvSpPr>
              <p:cNvPr id="150" name="テキスト ボックス 149">
                <a:extLst>
                  <a:ext uri="{FF2B5EF4-FFF2-40B4-BE49-F238E27FC236}">
                    <a16:creationId xmlns:a16="http://schemas.microsoft.com/office/drawing/2014/main" id="{741C852E-705B-9274-C1EF-496B9B25F559}"/>
                  </a:ext>
                </a:extLst>
              </p:cNvPr>
              <p:cNvSpPr txBox="1"/>
              <p:nvPr/>
            </p:nvSpPr>
            <p:spPr>
              <a:xfrm>
                <a:off x="9719310" y="5173980"/>
                <a:ext cx="1678665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• 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関係人口創出プログラムの展開</a:t>
                </a:r>
              </a:p>
            </p:txBody>
          </p:sp>
          <p:sp>
            <p:nvSpPr>
              <p:cNvPr id="151" name="テキスト ボックス 150">
                <a:extLst>
                  <a:ext uri="{FF2B5EF4-FFF2-40B4-BE49-F238E27FC236}">
                    <a16:creationId xmlns:a16="http://schemas.microsoft.com/office/drawing/2014/main" id="{980930E9-B3A4-A924-D113-E2720D4EA4AC}"/>
                  </a:ext>
                </a:extLst>
              </p:cNvPr>
              <p:cNvSpPr txBox="1"/>
              <p:nvPr/>
            </p:nvSpPr>
            <p:spPr>
              <a:xfrm>
                <a:off x="9719310" y="5332730"/>
                <a:ext cx="1903085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• 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寄附者向け特別イベント・体験の提供</a:t>
                </a:r>
              </a:p>
            </p:txBody>
          </p:sp>
          <p:sp>
            <p:nvSpPr>
              <p:cNvPr id="152" name="テキスト ボックス 151">
                <a:extLst>
                  <a:ext uri="{FF2B5EF4-FFF2-40B4-BE49-F238E27FC236}">
                    <a16:creationId xmlns:a16="http://schemas.microsoft.com/office/drawing/2014/main" id="{D9B63A6B-DAD3-402E-5735-278EBCDDE862}"/>
                  </a:ext>
                </a:extLst>
              </p:cNvPr>
              <p:cNvSpPr txBox="1"/>
              <p:nvPr/>
            </p:nvSpPr>
            <p:spPr>
              <a:xfrm>
                <a:off x="9719310" y="5491480"/>
                <a:ext cx="153439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• 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デジタルマーケティング強化</a:t>
                </a:r>
              </a:p>
            </p:txBody>
          </p:sp>
          <p:sp>
            <p:nvSpPr>
              <p:cNvPr id="153" name="フリーフォーム: 図形 152">
                <a:extLst>
                  <a:ext uri="{FF2B5EF4-FFF2-40B4-BE49-F238E27FC236}">
                    <a16:creationId xmlns:a16="http://schemas.microsoft.com/office/drawing/2014/main" id="{5AE19B47-C3F1-0721-C1C6-F30EFE859A42}"/>
                  </a:ext>
                </a:extLst>
              </p:cNvPr>
              <p:cNvSpPr/>
              <p:nvPr/>
            </p:nvSpPr>
            <p:spPr>
              <a:xfrm>
                <a:off x="7620000" y="5842000"/>
                <a:ext cx="4064000" cy="762000"/>
              </a:xfrm>
              <a:custGeom>
                <a:avLst/>
                <a:gdLst>
                  <a:gd name="connsiteX0" fmla="*/ 4013200 w 4064000"/>
                  <a:gd name="connsiteY0" fmla="*/ 0 h 762000"/>
                  <a:gd name="connsiteX1" fmla="*/ 4064000 w 4064000"/>
                  <a:gd name="connsiteY1" fmla="*/ 0 h 762000"/>
                  <a:gd name="connsiteX2" fmla="*/ 4064000 w 4064000"/>
                  <a:gd name="connsiteY2" fmla="*/ 762000 h 762000"/>
                  <a:gd name="connsiteX3" fmla="*/ 4013200 w 4064000"/>
                  <a:gd name="connsiteY3" fmla="*/ 762000 h 762000"/>
                  <a:gd name="connsiteX4" fmla="*/ 50800 w 4064000"/>
                  <a:gd name="connsiteY4" fmla="*/ 762000 h 762000"/>
                  <a:gd name="connsiteX5" fmla="*/ 0 w 4064000"/>
                  <a:gd name="connsiteY5" fmla="*/ 762000 h 762000"/>
                  <a:gd name="connsiteX6" fmla="*/ 0 w 4064000"/>
                  <a:gd name="connsiteY6" fmla="*/ 0 h 762000"/>
                  <a:gd name="connsiteX7" fmla="*/ 50800 w 4064000"/>
                  <a:gd name="connsiteY7" fmla="*/ 0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64000" h="762000">
                    <a:moveTo>
                      <a:pt x="4013200" y="0"/>
                    </a:moveTo>
                    <a:cubicBezTo>
                      <a:pt x="4041257" y="0"/>
                      <a:pt x="4064000" y="0"/>
                      <a:pt x="4064000" y="0"/>
                    </a:cubicBezTo>
                    <a:lnTo>
                      <a:pt x="4064000" y="762000"/>
                    </a:lnTo>
                    <a:cubicBezTo>
                      <a:pt x="4064000" y="762000"/>
                      <a:pt x="4041257" y="762000"/>
                      <a:pt x="4013200" y="762000"/>
                    </a:cubicBezTo>
                    <a:lnTo>
                      <a:pt x="50800" y="762000"/>
                    </a:lnTo>
                    <a:cubicBezTo>
                      <a:pt x="22744" y="762000"/>
                      <a:pt x="0" y="762000"/>
                      <a:pt x="0" y="762000"/>
                    </a:cubicBezTo>
                    <a:lnTo>
                      <a:pt x="0" y="0"/>
                    </a:lnTo>
                    <a:cubicBezTo>
                      <a:pt x="0" y="0"/>
                      <a:pt x="22744" y="0"/>
                      <a:pt x="50800" y="0"/>
                    </a:cubicBezTo>
                    <a:close/>
                  </a:path>
                </a:pathLst>
              </a:custGeom>
              <a:solidFill>
                <a:srgbClr val="EFF6FF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54" name="テキスト ボックス 153">
                <a:extLst>
                  <a:ext uri="{FF2B5EF4-FFF2-40B4-BE49-F238E27FC236}">
                    <a16:creationId xmlns:a16="http://schemas.microsoft.com/office/drawing/2014/main" id="{6934FE87-7616-FF1D-B3B6-5C484AE5D20A}"/>
                  </a:ext>
                </a:extLst>
              </p:cNvPr>
              <p:cNvSpPr txBox="1"/>
              <p:nvPr/>
            </p:nvSpPr>
            <p:spPr>
              <a:xfrm>
                <a:off x="7623810" y="5866130"/>
                <a:ext cx="261642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00" b="1" spc="0" baseline="0">
                    <a:ln/>
                    <a:solidFill>
                      <a:srgbClr val="1E40AF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制度改革への働きかけ（特に都市部自治体）</a:t>
                </a:r>
              </a:p>
            </p:txBody>
          </p:sp>
          <p:sp>
            <p:nvSpPr>
              <p:cNvPr id="155" name="フリーフォーム: 図形 154">
                <a:extLst>
                  <a:ext uri="{FF2B5EF4-FFF2-40B4-BE49-F238E27FC236}">
                    <a16:creationId xmlns:a16="http://schemas.microsoft.com/office/drawing/2014/main" id="{B387E45D-3510-121A-0903-B993872AE1C5}"/>
                  </a:ext>
                </a:extLst>
              </p:cNvPr>
              <p:cNvSpPr/>
              <p:nvPr/>
            </p:nvSpPr>
            <p:spPr>
              <a:xfrm>
                <a:off x="7715250" y="6064250"/>
                <a:ext cx="3873500" cy="6350"/>
              </a:xfrm>
              <a:custGeom>
                <a:avLst/>
                <a:gdLst>
                  <a:gd name="connsiteX0" fmla="*/ 0 w 3873500"/>
                  <a:gd name="connsiteY0" fmla="*/ 0 h 6350"/>
                  <a:gd name="connsiteX1" fmla="*/ 3873500 w 3873500"/>
                  <a:gd name="connsiteY1" fmla="*/ 0 h 6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873500" h="6350">
                    <a:moveTo>
                      <a:pt x="0" y="0"/>
                    </a:moveTo>
                    <a:lnTo>
                      <a:pt x="3873500" y="0"/>
                    </a:lnTo>
                  </a:path>
                </a:pathLst>
              </a:custGeom>
              <a:ln w="6350" cap="flat">
                <a:solidFill>
                  <a:srgbClr val="BFDBFE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56" name="テキスト ボックス 155">
                <a:extLst>
                  <a:ext uri="{FF2B5EF4-FFF2-40B4-BE49-F238E27FC236}">
                    <a16:creationId xmlns:a16="http://schemas.microsoft.com/office/drawing/2014/main" id="{7C8B23B9-50D0-73D2-2369-C9AADF1C1872}"/>
                  </a:ext>
                </a:extLst>
              </p:cNvPr>
              <p:cNvSpPr txBox="1"/>
              <p:nvPr/>
            </p:nvSpPr>
            <p:spPr>
              <a:xfrm>
                <a:off x="7623810" y="6062980"/>
                <a:ext cx="2972289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• 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住民税控除額の上限設定（特例分「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2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割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→1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割」への変更要求）</a:t>
                </a:r>
              </a:p>
            </p:txBody>
          </p:sp>
          <p:sp>
            <p:nvSpPr>
              <p:cNvPr id="157" name="テキスト ボックス 156">
                <a:extLst>
                  <a:ext uri="{FF2B5EF4-FFF2-40B4-BE49-F238E27FC236}">
                    <a16:creationId xmlns:a16="http://schemas.microsoft.com/office/drawing/2014/main" id="{4A7816B9-2079-949F-DEDA-4D0769724FF7}"/>
                  </a:ext>
                </a:extLst>
              </p:cNvPr>
              <p:cNvSpPr txBox="1"/>
              <p:nvPr/>
            </p:nvSpPr>
            <p:spPr>
              <a:xfrm>
                <a:off x="7623810" y="6221730"/>
                <a:ext cx="231666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• 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地方交付税不交付団体への減収補填制度創設</a:t>
                </a:r>
              </a:p>
            </p:txBody>
          </p:sp>
          <p:sp>
            <p:nvSpPr>
              <p:cNvPr id="158" name="テキスト ボックス 157">
                <a:extLst>
                  <a:ext uri="{FF2B5EF4-FFF2-40B4-BE49-F238E27FC236}">
                    <a16:creationId xmlns:a16="http://schemas.microsoft.com/office/drawing/2014/main" id="{5F354F57-852C-FB66-1D37-3DC028767CB9}"/>
                  </a:ext>
                </a:extLst>
              </p:cNvPr>
              <p:cNvSpPr txBox="1"/>
              <p:nvPr/>
            </p:nvSpPr>
            <p:spPr>
              <a:xfrm>
                <a:off x="7623810" y="6380480"/>
                <a:ext cx="3063659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• </a:t>
                </a:r>
                <a:r>
                  <a:rPr lang="ja-JP" altLang="en-US" sz="800" b="1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ワンストップ特例制度の見直し（国による所得税控除分の補填）</a:t>
                </a:r>
              </a:p>
            </p:txBody>
          </p:sp>
        </p:grpSp>
      </p:grpSp>
      <p:grpSp>
        <p:nvGrpSpPr>
          <p:cNvPr id="159" name="グラフィックス 4">
            <a:extLst>
              <a:ext uri="{FF2B5EF4-FFF2-40B4-BE49-F238E27FC236}">
                <a16:creationId xmlns:a16="http://schemas.microsoft.com/office/drawing/2014/main" id="{D1AB32C8-D8B6-29C0-94A0-EFF361F8FBDF}"/>
              </a:ext>
            </a:extLst>
          </p:cNvPr>
          <p:cNvGrpSpPr/>
          <p:nvPr/>
        </p:nvGrpSpPr>
        <p:grpSpPr>
          <a:xfrm>
            <a:off x="0" y="6683919"/>
            <a:ext cx="12273496" cy="216416"/>
            <a:chOff x="0" y="6641584"/>
            <a:chExt cx="12273496" cy="216416"/>
          </a:xfrm>
        </p:grpSpPr>
        <p:sp>
          <p:nvSpPr>
            <p:cNvPr id="160" name="フリーフォーム: 図形 159">
              <a:extLst>
                <a:ext uri="{FF2B5EF4-FFF2-40B4-BE49-F238E27FC236}">
                  <a16:creationId xmlns:a16="http://schemas.microsoft.com/office/drawing/2014/main" id="{5ACAE9D4-2201-5D59-3153-7C80C434D0C2}"/>
                </a:ext>
              </a:extLst>
            </p:cNvPr>
            <p:cNvSpPr/>
            <p:nvPr/>
          </p:nvSpPr>
          <p:spPr>
            <a:xfrm>
              <a:off x="0" y="6794500"/>
              <a:ext cx="12192000" cy="63500"/>
            </a:xfrm>
            <a:custGeom>
              <a:avLst/>
              <a:gdLst>
                <a:gd name="connsiteX0" fmla="*/ 0 w 12192000"/>
                <a:gd name="connsiteY0" fmla="*/ 0 h 63500"/>
                <a:gd name="connsiteX1" fmla="*/ 12192000 w 12192000"/>
                <a:gd name="connsiteY1" fmla="*/ 0 h 63500"/>
                <a:gd name="connsiteX2" fmla="*/ 12192000 w 12192000"/>
                <a:gd name="connsiteY2" fmla="*/ 63500 h 63500"/>
                <a:gd name="connsiteX3" fmla="*/ 0 w 12192000"/>
                <a:gd name="connsiteY3" fmla="*/ 6350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92000" h="63500">
                  <a:moveTo>
                    <a:pt x="0" y="0"/>
                  </a:moveTo>
                  <a:lnTo>
                    <a:pt x="12192000" y="0"/>
                  </a:lnTo>
                  <a:lnTo>
                    <a:pt x="12192000" y="63500"/>
                  </a:lnTo>
                  <a:lnTo>
                    <a:pt x="0" y="63500"/>
                  </a:lnTo>
                  <a:close/>
                </a:path>
              </a:pathLst>
            </a:custGeom>
            <a:solidFill>
              <a:srgbClr val="2563EB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 b="1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61" name="テキスト ボックス 160">
              <a:extLst>
                <a:ext uri="{FF2B5EF4-FFF2-40B4-BE49-F238E27FC236}">
                  <a16:creationId xmlns:a16="http://schemas.microsoft.com/office/drawing/2014/main" id="{E6B9DCF2-7767-0575-A1DD-94159EAAC895}"/>
                </a:ext>
              </a:extLst>
            </p:cNvPr>
            <p:cNvSpPr txBox="1"/>
            <p:nvPr/>
          </p:nvSpPr>
          <p:spPr>
            <a:xfrm>
              <a:off x="7283027" y="6641584"/>
              <a:ext cx="4990469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600" b="1" spc="0" baseline="0" dirty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出典：総務省「ふるさと納税に関する現況調査結果（令和</a:t>
              </a:r>
              <a:r>
                <a:rPr lang="ja-JP" altLang="en-US" sz="600" b="1" spc="0" baseline="0" dirty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6</a:t>
              </a:r>
              <a:r>
                <a:rPr lang="ja-JP" altLang="en-US" sz="600" b="1" spc="0" baseline="0" dirty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年度実施）」、特別区長会「不合理な税制改正等に対する特別区の主張（令和６年度版）」</a:t>
              </a:r>
            </a:p>
          </p:txBody>
        </p:sp>
      </p:grpSp>
      <p:sp>
        <p:nvSpPr>
          <p:cNvPr id="163" name="テキスト ボックス 162">
            <a:extLst>
              <a:ext uri="{FF2B5EF4-FFF2-40B4-BE49-F238E27FC236}">
                <a16:creationId xmlns:a16="http://schemas.microsoft.com/office/drawing/2014/main" id="{7C6D72E8-B39D-6ECB-C943-508CF83CCB36}"/>
              </a:ext>
            </a:extLst>
          </p:cNvPr>
          <p:cNvSpPr txBox="1"/>
          <p:nvPr/>
        </p:nvSpPr>
        <p:spPr>
          <a:xfrm>
            <a:off x="2101426" y="1397879"/>
            <a:ext cx="1858201" cy="215444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l"/>
            <a:r>
              <a:rPr lang="ja-JP" altLang="en-US" sz="800" b="1" spc="0" baseline="0" dirty="0">
                <a:ln/>
                <a:solidFill>
                  <a:srgbClr val="33415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/>
                <a:sym typeface="ＭＳ ゴシック"/>
                <a:rtl val="0"/>
              </a:rPr>
              <a:t>している。一方で適切に活用すれば、</a:t>
            </a:r>
            <a:r>
              <a:rPr lang="ja-JP" altLang="en-US" sz="800" b="1" spc="0" baseline="0" dirty="0">
                <a:ln/>
                <a:solidFill>
                  <a:srgbClr val="33415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/>
                <a:sym typeface="Arial"/>
                <a:rtl val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1944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544</Words>
  <PresentationFormat>ワイド画面</PresentationFormat>
  <Paragraphs>92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2025-03-19T02:45:28Z</dcterms:created>
  <dcterms:modified xsi:type="dcterms:W3CDTF">2025-03-19T22:34:19Z</dcterms:modified>
</cp:coreProperties>
</file>