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3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F958DF-5ACE-E0E6-FEFE-6589AE075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E8A0AAC-8BE0-F337-CDD0-9AD685FC1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561036-8C13-8D18-D033-EC5297985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68EB05-5972-5494-181E-809CA8A3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B09DE8-CF08-A152-3284-51B2CB2A1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91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D93C2E-AB7B-EB89-1313-229FA7F34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6F54AA-216A-A7BE-D9C8-A377DA35F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31E64F-8227-C8A1-E98B-F0787FBE8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68116D-45DE-35E1-096B-A430DA77A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E85CB7-AE7E-7A85-CD90-1CFDD7988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1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FB2FF82-3876-ED00-CAB5-95F3545F2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19E770-D0D7-71D3-2EEB-D66BB61E5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F8332B-9F38-508E-A97E-13CBCCCA9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F9D16D-F532-D32B-966F-94B4D29BB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D8BC51-5AE3-694C-D051-29E1EF5F7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43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FFD864-D474-4FD6-F42B-3E671278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895090-BF12-5629-FE99-D462C199C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EAB059-C574-1103-E500-9CB67CBFD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EFA35D-F647-2EC8-C475-B0A75C8EC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749022-E703-B7AB-F454-F9F4FC28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499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71337F-2D66-135D-B941-5628B4A0E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018C30-8B8C-0C52-3942-AAAAAEA07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A4D14A-2952-EAB7-4D2B-EB45F1A49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082882-0C21-1B04-495B-3F41E6C9C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A457A4-D084-7B09-2A6F-50836FF1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006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328803-5497-EE09-FDFB-E2C7E6BDE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99A428-AFAE-6EF8-534B-2289360DC3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C7A8A4-3BDE-5CA3-921C-26B52E2CA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CD67BE-F949-45B9-7196-DC9C9A96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61306D-C1A5-ED87-61A3-7ED30782A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6B75AD-32D6-263D-2F43-A2AE030F8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20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538267-EA03-550A-C30C-21C9292B6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2A516E3-6E06-4650-4441-6743C88CF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A54B7F9-88BD-7391-8541-9CE23AA578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F55C7D5-A9C4-82E5-16AD-4C7BEA952A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9F25824-FBB6-140D-275B-0A1B1809BA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FBFDC55-BDEA-BC3E-962A-9E93DBE3C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2D1F3F0-CDED-7EED-82E1-A6B94E167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1831948-C88E-0C35-CF0E-65B8CE599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97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2BE315-0F35-8242-5820-F57EC1965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A0C2BCA-E0C4-56E8-BB14-6671753D4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4A411D-DA3C-17DA-3495-28CC5E228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E0367A7-32EA-F996-0ADE-76B78D809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99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AF7FC3C-6241-6105-323F-189A70AF9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7EDCCDD-2489-1C1C-43BB-F04821390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9FD0310-6AB9-F8F5-5F9E-7FFDDA45C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27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C82522-DD98-DE82-B073-F83A398FF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38EF85-5C19-18FC-107C-2B3BB55DF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8171F10-88DD-BE6D-6A86-7D5928387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FE295C-5C4D-9589-0166-AA6F575E0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679385-BC97-A9A2-AC82-DB1E4FF67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267C8BF-32A3-9482-AC95-4ABE746AE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943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C2487E-675C-2F2A-7BAF-DFB2D1B75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CF9A5DF-D22C-7768-1C82-AE2CA9B66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36DC1D2-F788-FF54-97B5-0BD20D766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6C9079-88EC-2E74-FF58-035D4C8F6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FAE39-9E42-494C-9714-D4EBB6780FAA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EAB1F8A-DCC8-9EFC-A853-21FA595F0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F2DC78-295C-E5EC-54D1-64C5F53D1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60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C7D57A6-9744-621B-C98A-850C2A7A0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722390-64D8-4E7A-661B-A1F1156F8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C2215A-24A9-0891-1651-25DC403BE0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3FAE39-9E42-494C-9714-D4EBB6780FAA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89ED70-AB5E-B870-4B97-D8BDE7D5D0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93175F-A67F-47C0-8BDC-3D1BBD38E9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ACA744-D753-4317-B870-F88991B56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A62C60AD-20F3-F699-41AE-237B668E81F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8FAFC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sz="12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0A27FC7C-0232-7335-E39E-6786CAD9D565}"/>
              </a:ext>
            </a:extLst>
          </p:cNvPr>
          <p:cNvSpPr/>
          <p:nvPr/>
        </p:nvSpPr>
        <p:spPr>
          <a:xfrm>
            <a:off x="0" y="0"/>
            <a:ext cx="12192000" cy="635000"/>
          </a:xfrm>
          <a:custGeom>
            <a:avLst/>
            <a:gdLst>
              <a:gd name="connsiteX0" fmla="*/ 0 w 12192000"/>
              <a:gd name="connsiteY0" fmla="*/ 0 h 635000"/>
              <a:gd name="connsiteX1" fmla="*/ 12192000 w 12192000"/>
              <a:gd name="connsiteY1" fmla="*/ 0 h 635000"/>
              <a:gd name="connsiteX2" fmla="*/ 12192000 w 12192000"/>
              <a:gd name="connsiteY2" fmla="*/ 635000 h 635000"/>
              <a:gd name="connsiteX3" fmla="*/ 0 w 12192000"/>
              <a:gd name="connsiteY3" fmla="*/ 635000 h 63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35000">
                <a:moveTo>
                  <a:pt x="0" y="0"/>
                </a:moveTo>
                <a:lnTo>
                  <a:pt x="12192000" y="0"/>
                </a:lnTo>
                <a:lnTo>
                  <a:pt x="12192000" y="635000"/>
                </a:lnTo>
                <a:lnTo>
                  <a:pt x="0" y="635000"/>
                </a:lnTo>
                <a:close/>
              </a:path>
            </a:pathLst>
          </a:custGeom>
          <a:gradFill>
            <a:gsLst>
              <a:gs pos="0">
                <a:srgbClr val="1E40AF"/>
              </a:gs>
              <a:gs pos="50000">
                <a:srgbClr val="2151CD"/>
              </a:gs>
              <a:gs pos="100000">
                <a:srgbClr val="2563EB"/>
              </a:gs>
            </a:gsLst>
            <a:lin ang="0" scaled="1"/>
          </a:gra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sz="12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922580-7B77-4B23-F686-AEEAAA44CB6B}"/>
              </a:ext>
            </a:extLst>
          </p:cNvPr>
          <p:cNvSpPr txBox="1"/>
          <p:nvPr/>
        </p:nvSpPr>
        <p:spPr>
          <a:xfrm>
            <a:off x="289560" y="176530"/>
            <a:ext cx="39148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ja-JP" altLang="en-US" sz="1600" b="1" spc="0" baseline="0" dirty="0">
                <a:ln/>
                <a:gradFill>
                  <a:gsLst>
                    <a:gs pos="0">
                      <a:srgbClr val="FFFFFF"/>
                    </a:gs>
                    <a:gs pos="50000">
                      <a:srgbClr val="F7F7F7"/>
                    </a:gs>
                    <a:gs pos="100000">
                      <a:srgbClr val="F0F0F0"/>
                    </a:gs>
                  </a:gsLst>
                  <a:lin ang="0" scaled="1"/>
                </a:gra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  <a:sym typeface="Arial"/>
                <a:rtl val="0"/>
              </a:rPr>
              <a:t>PPP/PFI</a:t>
            </a:r>
            <a:r>
              <a:rPr lang="ja-JP" altLang="en-US" sz="1600" b="1" spc="0" baseline="0">
                <a:ln/>
                <a:gradFill>
                  <a:gsLst>
                    <a:gs pos="0">
                      <a:srgbClr val="FFFFFF"/>
                    </a:gs>
                    <a:gs pos="50000">
                      <a:srgbClr val="F7F7F7"/>
                    </a:gs>
                    <a:gs pos="100000">
                      <a:srgbClr val="F0F0F0"/>
                    </a:gs>
                  </a:gsLst>
                  <a:lin ang="0" scaled="1"/>
                </a:gra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  <a:sym typeface="Arial"/>
                <a:rtl val="0"/>
              </a:rPr>
              <a:t>: </a:t>
            </a:r>
            <a:r>
              <a:rPr lang="ja-JP" altLang="en-US" sz="1600" b="1" spc="0" baseline="0">
                <a:ln/>
                <a:gradFill>
                  <a:gsLst>
                    <a:gs pos="0">
                      <a:srgbClr val="FFFFFF"/>
                    </a:gs>
                    <a:gs pos="50000">
                      <a:srgbClr val="F7F7F7"/>
                    </a:gs>
                    <a:gs pos="100000">
                      <a:srgbClr val="F0F0F0"/>
                    </a:gs>
                  </a:gsLst>
                  <a:lin ang="0" scaled="1"/>
                </a:gra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  <a:sym typeface="ＭＳ ゴシック"/>
                <a:rtl val="0"/>
              </a:rPr>
              <a:t>持続</a:t>
            </a:r>
            <a:r>
              <a:rPr lang="ja-JP" altLang="en-US" sz="1600" b="1" spc="0" baseline="0" dirty="0">
                <a:ln/>
                <a:gradFill>
                  <a:gsLst>
                    <a:gs pos="0">
                      <a:srgbClr val="FFFFFF"/>
                    </a:gs>
                    <a:gs pos="50000">
                      <a:srgbClr val="F7F7F7"/>
                    </a:gs>
                    <a:gs pos="100000">
                      <a:srgbClr val="F0F0F0"/>
                    </a:gs>
                  </a:gsLst>
                  <a:lin ang="0" scaled="1"/>
                </a:gra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  <a:sym typeface="ＭＳ ゴシック"/>
                <a:rtl val="0"/>
              </a:rPr>
              <a:t>可能な公共サービス戦略</a:t>
            </a:r>
          </a:p>
        </p:txBody>
      </p:sp>
      <p:grpSp>
        <p:nvGrpSpPr>
          <p:cNvPr id="11" name="グラフィックス 4">
            <a:extLst>
              <a:ext uri="{FF2B5EF4-FFF2-40B4-BE49-F238E27FC236}">
                <a16:creationId xmlns:a16="http://schemas.microsoft.com/office/drawing/2014/main" id="{2C9FF242-ED04-5FA7-A7B1-3D6668F8DA16}"/>
              </a:ext>
            </a:extLst>
          </p:cNvPr>
          <p:cNvGrpSpPr/>
          <p:nvPr/>
        </p:nvGrpSpPr>
        <p:grpSpPr>
          <a:xfrm>
            <a:off x="311145" y="825500"/>
            <a:ext cx="6962629" cy="4710946"/>
            <a:chOff x="311145" y="825500"/>
            <a:chExt cx="6962629" cy="4710946"/>
          </a:xfrm>
        </p:grpSpPr>
        <p:sp>
          <p:nvSpPr>
            <p:cNvPr id="12" name="フリーフォーム: 図形 11">
              <a:extLst>
                <a:ext uri="{FF2B5EF4-FFF2-40B4-BE49-F238E27FC236}">
                  <a16:creationId xmlns:a16="http://schemas.microsoft.com/office/drawing/2014/main" id="{64266F6B-1274-79C3-311A-8BAE24FC9186}"/>
                </a:ext>
              </a:extLst>
            </p:cNvPr>
            <p:cNvSpPr/>
            <p:nvPr/>
          </p:nvSpPr>
          <p:spPr>
            <a:xfrm>
              <a:off x="381000" y="825500"/>
              <a:ext cx="6731000" cy="1143000"/>
            </a:xfrm>
            <a:custGeom>
              <a:avLst/>
              <a:gdLst>
                <a:gd name="connsiteX0" fmla="*/ 6654860 w 6731000"/>
                <a:gd name="connsiteY0" fmla="*/ 130 h 1143000"/>
                <a:gd name="connsiteX1" fmla="*/ 6731060 w 6731000"/>
                <a:gd name="connsiteY1" fmla="*/ 76330 h 1143000"/>
                <a:gd name="connsiteX2" fmla="*/ 6731060 w 6731000"/>
                <a:gd name="connsiteY2" fmla="*/ 1066930 h 1143000"/>
                <a:gd name="connsiteX3" fmla="*/ 6654860 w 6731000"/>
                <a:gd name="connsiteY3" fmla="*/ 1143130 h 1143000"/>
                <a:gd name="connsiteX4" fmla="*/ 76260 w 6731000"/>
                <a:gd name="connsiteY4" fmla="*/ 1143130 h 1143000"/>
                <a:gd name="connsiteX5" fmla="*/ 60 w 6731000"/>
                <a:gd name="connsiteY5" fmla="*/ 1066930 h 1143000"/>
                <a:gd name="connsiteX6" fmla="*/ 60 w 6731000"/>
                <a:gd name="connsiteY6" fmla="*/ 76330 h 1143000"/>
                <a:gd name="connsiteX7" fmla="*/ 76260 w 6731000"/>
                <a:gd name="connsiteY7" fmla="*/ 13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31000" h="1143000">
                  <a:moveTo>
                    <a:pt x="6654860" y="130"/>
                  </a:moveTo>
                  <a:cubicBezTo>
                    <a:pt x="6696945" y="130"/>
                    <a:pt x="6731060" y="34246"/>
                    <a:pt x="6731060" y="76330"/>
                  </a:cubicBezTo>
                  <a:lnTo>
                    <a:pt x="6731060" y="1066930"/>
                  </a:lnTo>
                  <a:cubicBezTo>
                    <a:pt x="6731060" y="1109014"/>
                    <a:pt x="6696945" y="1143130"/>
                    <a:pt x="6654860" y="1143130"/>
                  </a:cubicBezTo>
                  <a:lnTo>
                    <a:pt x="76260" y="1143130"/>
                  </a:lnTo>
                  <a:cubicBezTo>
                    <a:pt x="34176" y="1143130"/>
                    <a:pt x="60" y="1109014"/>
                    <a:pt x="60" y="1066930"/>
                  </a:cubicBezTo>
                  <a:lnTo>
                    <a:pt x="60" y="76330"/>
                  </a:lnTo>
                  <a:cubicBezTo>
                    <a:pt x="60" y="34246"/>
                    <a:pt x="34176" y="130"/>
                    <a:pt x="76260" y="130"/>
                  </a:cubicBezTo>
                  <a:close/>
                </a:path>
              </a:pathLst>
            </a:custGeom>
            <a:solidFill>
              <a:srgbClr val="FFFFFF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73352098-764B-8520-B25C-C0745AEEE74B}"/>
                </a:ext>
              </a:extLst>
            </p:cNvPr>
            <p:cNvSpPr txBox="1"/>
            <p:nvPr/>
          </p:nvSpPr>
          <p:spPr>
            <a:xfrm>
              <a:off x="448310" y="913130"/>
              <a:ext cx="178927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Segoe UI Emoji"/>
                  <a:rtl val="0"/>
                </a:rPr>
                <a:t>📊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エグゼクティブサマリー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D8B077DD-6066-7720-88BA-8F2F151D4F12}"/>
                </a:ext>
              </a:extLst>
            </p:cNvPr>
            <p:cNvSpPr txBox="1"/>
            <p:nvPr/>
          </p:nvSpPr>
          <p:spPr>
            <a:xfrm>
              <a:off x="448311" y="1205230"/>
              <a:ext cx="33830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sz="800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PPP/PFI</a:t>
              </a:r>
              <a:r>
                <a:rPr lang="ja-JP" altLang="en-US" sz="800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は</a:t>
              </a:r>
              <a:r>
                <a:rPr lang="ja-JP" altLang="en-US" sz="800" spc="0" baseline="0" dirty="0">
                  <a:ln/>
                  <a:solidFill>
                    <a:srgbClr val="2563E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民間の資金・ノウハウを活用した公共サービス提供手法</a:t>
              </a:r>
              <a:r>
                <a:rPr lang="ja-JP" altLang="en-US" sz="800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として、東京都特別区における公共施設の</a:t>
              </a:r>
              <a:r>
                <a:rPr lang="ja-JP" altLang="en-US" sz="800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持続可能な運営に貢献している。新宿中央公園や渋谷宮下公園での成功事例が示すように、公共空間の魅力向上と財政負担軽減を両立させ、地域経済の活性化にも寄与している。</a:t>
              </a:r>
            </a:p>
          </p:txBody>
        </p:sp>
        <p:grpSp>
          <p:nvGrpSpPr>
            <p:cNvPr id="17" name="グラフィックス 4">
              <a:extLst>
                <a:ext uri="{FF2B5EF4-FFF2-40B4-BE49-F238E27FC236}">
                  <a16:creationId xmlns:a16="http://schemas.microsoft.com/office/drawing/2014/main" id="{A7FF56C0-2701-2C1D-0C19-923ADFFC29EE}"/>
                </a:ext>
              </a:extLst>
            </p:cNvPr>
            <p:cNvGrpSpPr/>
            <p:nvPr/>
          </p:nvGrpSpPr>
          <p:grpSpPr>
            <a:xfrm>
              <a:off x="3847084" y="1016000"/>
              <a:ext cx="1016000" cy="762000"/>
              <a:chOff x="3847084" y="1016000"/>
              <a:chExt cx="1016000" cy="762000"/>
            </a:xfrm>
          </p:grpSpPr>
          <p:sp>
            <p:nvSpPr>
              <p:cNvPr id="18" name="フリーフォーム: 図形 17">
                <a:extLst>
                  <a:ext uri="{FF2B5EF4-FFF2-40B4-BE49-F238E27FC236}">
                    <a16:creationId xmlns:a16="http://schemas.microsoft.com/office/drawing/2014/main" id="{CB0D82F4-C58B-7755-4A1C-F6BB0973B754}"/>
                  </a:ext>
                </a:extLst>
              </p:cNvPr>
              <p:cNvSpPr/>
              <p:nvPr/>
            </p:nvSpPr>
            <p:spPr>
              <a:xfrm>
                <a:off x="3847084" y="1016000"/>
                <a:ext cx="1016000" cy="762000"/>
              </a:xfrm>
              <a:custGeom>
                <a:avLst/>
                <a:gdLst>
                  <a:gd name="connsiteX0" fmla="*/ 965790 w 1016000"/>
                  <a:gd name="connsiteY0" fmla="*/ 160 h 762000"/>
                  <a:gd name="connsiteX1" fmla="*/ 1016590 w 1016000"/>
                  <a:gd name="connsiteY1" fmla="*/ 50960 h 762000"/>
                  <a:gd name="connsiteX2" fmla="*/ 1016590 w 1016000"/>
                  <a:gd name="connsiteY2" fmla="*/ 711360 h 762000"/>
                  <a:gd name="connsiteX3" fmla="*/ 965790 w 1016000"/>
                  <a:gd name="connsiteY3" fmla="*/ 762160 h 762000"/>
                  <a:gd name="connsiteX4" fmla="*/ 51390 w 1016000"/>
                  <a:gd name="connsiteY4" fmla="*/ 762160 h 762000"/>
                  <a:gd name="connsiteX5" fmla="*/ 590 w 1016000"/>
                  <a:gd name="connsiteY5" fmla="*/ 711360 h 762000"/>
                  <a:gd name="connsiteX6" fmla="*/ 590 w 1016000"/>
                  <a:gd name="connsiteY6" fmla="*/ 50960 h 762000"/>
                  <a:gd name="connsiteX7" fmla="*/ 51390 w 1016000"/>
                  <a:gd name="connsiteY7" fmla="*/ 160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16000" h="762000">
                    <a:moveTo>
                      <a:pt x="965790" y="160"/>
                    </a:moveTo>
                    <a:cubicBezTo>
                      <a:pt x="993846" y="160"/>
                      <a:pt x="1016590" y="22904"/>
                      <a:pt x="1016590" y="50960"/>
                    </a:cubicBezTo>
                    <a:lnTo>
                      <a:pt x="1016590" y="711360"/>
                    </a:lnTo>
                    <a:cubicBezTo>
                      <a:pt x="1016590" y="739416"/>
                      <a:pt x="993846" y="762160"/>
                      <a:pt x="965790" y="762160"/>
                    </a:cubicBezTo>
                    <a:lnTo>
                      <a:pt x="51390" y="762160"/>
                    </a:lnTo>
                    <a:cubicBezTo>
                      <a:pt x="23334" y="762160"/>
                      <a:pt x="590" y="739416"/>
                      <a:pt x="590" y="711360"/>
                    </a:cubicBezTo>
                    <a:lnTo>
                      <a:pt x="590" y="50960"/>
                    </a:lnTo>
                    <a:cubicBezTo>
                      <a:pt x="590" y="22904"/>
                      <a:pt x="23334" y="160"/>
                      <a:pt x="51390" y="1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solidFill>
                  <a:srgbClr val="2563EB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1F3CDFF-76AD-8A77-3720-81DF5D7EAA61}"/>
                  </a:ext>
                </a:extLst>
              </p:cNvPr>
              <p:cNvSpPr txBox="1"/>
              <p:nvPr/>
            </p:nvSpPr>
            <p:spPr>
              <a:xfrm>
                <a:off x="4041394" y="1084580"/>
                <a:ext cx="655949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コスト削減</a:t>
                </a:r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A6D4057A-0AF1-6ACB-E111-C0952EEDC55E}"/>
                  </a:ext>
                </a:extLst>
              </p:cNvPr>
              <p:cNvSpPr txBox="1"/>
              <p:nvPr/>
            </p:nvSpPr>
            <p:spPr>
              <a:xfrm>
                <a:off x="4022344" y="1268730"/>
                <a:ext cx="7056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2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19</a:t>
                </a:r>
                <a:r>
                  <a:rPr lang="ja-JP" altLang="en-US" sz="12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億円</a:t>
                </a:r>
              </a:p>
            </p:txBody>
          </p: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2815304-E014-5CC5-9E62-3C60A9BA56EF}"/>
                  </a:ext>
                </a:extLst>
              </p:cNvPr>
              <p:cNvSpPr txBox="1"/>
              <p:nvPr/>
            </p:nvSpPr>
            <p:spPr>
              <a:xfrm>
                <a:off x="3977894" y="1497330"/>
                <a:ext cx="787395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千代田区庁舎</a:t>
                </a:r>
                <a:r>
                  <a:rPr lang="ja-JP" altLang="en-US" sz="600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PFI</a:t>
                </a:r>
              </a:p>
            </p:txBody>
          </p:sp>
        </p:grpSp>
        <p:grpSp>
          <p:nvGrpSpPr>
            <p:cNvPr id="22" name="グラフィックス 4">
              <a:extLst>
                <a:ext uri="{FF2B5EF4-FFF2-40B4-BE49-F238E27FC236}">
                  <a16:creationId xmlns:a16="http://schemas.microsoft.com/office/drawing/2014/main" id="{C214B902-EA05-DA98-9309-67A608A3D6E0}"/>
                </a:ext>
              </a:extLst>
            </p:cNvPr>
            <p:cNvGrpSpPr/>
            <p:nvPr/>
          </p:nvGrpSpPr>
          <p:grpSpPr>
            <a:xfrm>
              <a:off x="4980432" y="1016000"/>
              <a:ext cx="1016000" cy="762000"/>
              <a:chOff x="4980432" y="1016000"/>
              <a:chExt cx="1016000" cy="762000"/>
            </a:xfrm>
          </p:grpSpPr>
          <p:sp>
            <p:nvSpPr>
              <p:cNvPr id="23" name="フリーフォーム: 図形 22">
                <a:extLst>
                  <a:ext uri="{FF2B5EF4-FFF2-40B4-BE49-F238E27FC236}">
                    <a16:creationId xmlns:a16="http://schemas.microsoft.com/office/drawing/2014/main" id="{87EFBDC2-31A6-6A96-A310-A6AFA0F18928}"/>
                  </a:ext>
                </a:extLst>
              </p:cNvPr>
              <p:cNvSpPr/>
              <p:nvPr/>
            </p:nvSpPr>
            <p:spPr>
              <a:xfrm>
                <a:off x="4980432" y="1016000"/>
                <a:ext cx="1016000" cy="762000"/>
              </a:xfrm>
              <a:custGeom>
                <a:avLst/>
                <a:gdLst>
                  <a:gd name="connsiteX0" fmla="*/ 965980 w 1016000"/>
                  <a:gd name="connsiteY0" fmla="*/ 160 h 762000"/>
                  <a:gd name="connsiteX1" fmla="*/ 1016780 w 1016000"/>
                  <a:gd name="connsiteY1" fmla="*/ 50960 h 762000"/>
                  <a:gd name="connsiteX2" fmla="*/ 1016780 w 1016000"/>
                  <a:gd name="connsiteY2" fmla="*/ 711360 h 762000"/>
                  <a:gd name="connsiteX3" fmla="*/ 965980 w 1016000"/>
                  <a:gd name="connsiteY3" fmla="*/ 762160 h 762000"/>
                  <a:gd name="connsiteX4" fmla="*/ 51580 w 1016000"/>
                  <a:gd name="connsiteY4" fmla="*/ 762160 h 762000"/>
                  <a:gd name="connsiteX5" fmla="*/ 780 w 1016000"/>
                  <a:gd name="connsiteY5" fmla="*/ 711360 h 762000"/>
                  <a:gd name="connsiteX6" fmla="*/ 780 w 1016000"/>
                  <a:gd name="connsiteY6" fmla="*/ 50960 h 762000"/>
                  <a:gd name="connsiteX7" fmla="*/ 51580 w 1016000"/>
                  <a:gd name="connsiteY7" fmla="*/ 160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16000" h="762000">
                    <a:moveTo>
                      <a:pt x="965980" y="160"/>
                    </a:moveTo>
                    <a:cubicBezTo>
                      <a:pt x="994036" y="160"/>
                      <a:pt x="1016780" y="22904"/>
                      <a:pt x="1016780" y="50960"/>
                    </a:cubicBezTo>
                    <a:lnTo>
                      <a:pt x="1016780" y="711360"/>
                    </a:lnTo>
                    <a:cubicBezTo>
                      <a:pt x="1016780" y="739416"/>
                      <a:pt x="994036" y="762160"/>
                      <a:pt x="965980" y="762160"/>
                    </a:cubicBezTo>
                    <a:lnTo>
                      <a:pt x="51580" y="762160"/>
                    </a:lnTo>
                    <a:cubicBezTo>
                      <a:pt x="23524" y="762160"/>
                      <a:pt x="780" y="739416"/>
                      <a:pt x="780" y="711360"/>
                    </a:cubicBezTo>
                    <a:lnTo>
                      <a:pt x="780" y="50960"/>
                    </a:lnTo>
                    <a:cubicBezTo>
                      <a:pt x="780" y="22904"/>
                      <a:pt x="23524" y="160"/>
                      <a:pt x="51580" y="1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solidFill>
                  <a:srgbClr val="2563EB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B14AE9D0-00DC-1B1C-2667-949FC0256A52}"/>
                  </a:ext>
                </a:extLst>
              </p:cNvPr>
              <p:cNvSpPr txBox="1"/>
              <p:nvPr/>
            </p:nvSpPr>
            <p:spPr>
              <a:xfrm>
                <a:off x="5219192" y="1084580"/>
                <a:ext cx="595035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spc="0" baseline="0" dirty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導入経過</a:t>
                </a:r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1C5A96D-87D6-8A7D-8FF5-B9F4C548FA23}"/>
                  </a:ext>
                </a:extLst>
              </p:cNvPr>
              <p:cNvSpPr txBox="1"/>
              <p:nvPr/>
            </p:nvSpPr>
            <p:spPr>
              <a:xfrm>
                <a:off x="5155692" y="1268730"/>
                <a:ext cx="7264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2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25</a:t>
                </a:r>
                <a:r>
                  <a:rPr lang="ja-JP" altLang="en-US" sz="12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年間</a:t>
                </a:r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49826578-258A-9CE1-67D2-CA20CB95B7C9}"/>
                  </a:ext>
                </a:extLst>
              </p:cNvPr>
              <p:cNvSpPr txBox="1"/>
              <p:nvPr/>
            </p:nvSpPr>
            <p:spPr>
              <a:xfrm>
                <a:off x="5079492" y="1497330"/>
                <a:ext cx="867545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Arial"/>
                    <a:rtl val="0"/>
                  </a:rPr>
                  <a:t>1999</a:t>
                </a:r>
                <a:r>
                  <a:rPr lang="ja-JP" altLang="en-US" sz="600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Arial"/>
                    <a:sym typeface="ＭＳ ゴシック"/>
                    <a:rtl val="0"/>
                  </a:rPr>
                  <a:t>年法施行以降</a:t>
                </a:r>
              </a:p>
            </p:txBody>
          </p:sp>
        </p:grpSp>
        <p:grpSp>
          <p:nvGrpSpPr>
            <p:cNvPr id="27" name="グラフィックス 4">
              <a:extLst>
                <a:ext uri="{FF2B5EF4-FFF2-40B4-BE49-F238E27FC236}">
                  <a16:creationId xmlns:a16="http://schemas.microsoft.com/office/drawing/2014/main" id="{B92F7F65-F866-2FE4-D640-BEA1B284163A}"/>
                </a:ext>
              </a:extLst>
            </p:cNvPr>
            <p:cNvGrpSpPr/>
            <p:nvPr/>
          </p:nvGrpSpPr>
          <p:grpSpPr>
            <a:xfrm>
              <a:off x="6096000" y="1016000"/>
              <a:ext cx="1016000" cy="762000"/>
              <a:chOff x="6096000" y="1016000"/>
              <a:chExt cx="1016000" cy="762000"/>
            </a:xfrm>
          </p:grpSpPr>
          <p:sp>
            <p:nvSpPr>
              <p:cNvPr id="28" name="フリーフォーム: 図形 27">
                <a:extLst>
                  <a:ext uri="{FF2B5EF4-FFF2-40B4-BE49-F238E27FC236}">
                    <a16:creationId xmlns:a16="http://schemas.microsoft.com/office/drawing/2014/main" id="{62D810C5-DCFC-B88F-FAE8-703892895888}"/>
                  </a:ext>
                </a:extLst>
              </p:cNvPr>
              <p:cNvSpPr/>
              <p:nvPr/>
            </p:nvSpPr>
            <p:spPr>
              <a:xfrm>
                <a:off x="6096000" y="1016000"/>
                <a:ext cx="1016000" cy="762000"/>
              </a:xfrm>
              <a:custGeom>
                <a:avLst/>
                <a:gdLst>
                  <a:gd name="connsiteX0" fmla="*/ 966160 w 1016000"/>
                  <a:gd name="connsiteY0" fmla="*/ 160 h 762000"/>
                  <a:gd name="connsiteX1" fmla="*/ 1016960 w 1016000"/>
                  <a:gd name="connsiteY1" fmla="*/ 50960 h 762000"/>
                  <a:gd name="connsiteX2" fmla="*/ 1016960 w 1016000"/>
                  <a:gd name="connsiteY2" fmla="*/ 711360 h 762000"/>
                  <a:gd name="connsiteX3" fmla="*/ 966160 w 1016000"/>
                  <a:gd name="connsiteY3" fmla="*/ 762160 h 762000"/>
                  <a:gd name="connsiteX4" fmla="*/ 51760 w 1016000"/>
                  <a:gd name="connsiteY4" fmla="*/ 762160 h 762000"/>
                  <a:gd name="connsiteX5" fmla="*/ 960 w 1016000"/>
                  <a:gd name="connsiteY5" fmla="*/ 711360 h 762000"/>
                  <a:gd name="connsiteX6" fmla="*/ 960 w 1016000"/>
                  <a:gd name="connsiteY6" fmla="*/ 50960 h 762000"/>
                  <a:gd name="connsiteX7" fmla="*/ 51760 w 1016000"/>
                  <a:gd name="connsiteY7" fmla="*/ 160 h 762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16000" h="762000">
                    <a:moveTo>
                      <a:pt x="966160" y="160"/>
                    </a:moveTo>
                    <a:cubicBezTo>
                      <a:pt x="994216" y="160"/>
                      <a:pt x="1016960" y="22904"/>
                      <a:pt x="1016960" y="50960"/>
                    </a:cubicBezTo>
                    <a:lnTo>
                      <a:pt x="1016960" y="711360"/>
                    </a:lnTo>
                    <a:cubicBezTo>
                      <a:pt x="1016960" y="739416"/>
                      <a:pt x="994216" y="762160"/>
                      <a:pt x="966160" y="762160"/>
                    </a:cubicBezTo>
                    <a:lnTo>
                      <a:pt x="51760" y="762160"/>
                    </a:lnTo>
                    <a:cubicBezTo>
                      <a:pt x="23704" y="762160"/>
                      <a:pt x="960" y="739416"/>
                      <a:pt x="960" y="711360"/>
                    </a:cubicBezTo>
                    <a:lnTo>
                      <a:pt x="960" y="50960"/>
                    </a:lnTo>
                    <a:cubicBezTo>
                      <a:pt x="960" y="22904"/>
                      <a:pt x="23704" y="160"/>
                      <a:pt x="51760" y="1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solidFill>
                  <a:srgbClr val="2563EB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20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90083D3C-216F-3F6C-35BB-C0AE85046A41}"/>
                  </a:ext>
                </a:extLst>
              </p:cNvPr>
              <p:cNvSpPr txBox="1"/>
              <p:nvPr/>
            </p:nvSpPr>
            <p:spPr>
              <a:xfrm>
                <a:off x="6334760" y="1084580"/>
                <a:ext cx="595035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800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重点分野</a:t>
                </a:r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220A901-27A1-BD33-8EA7-9D974003B889}"/>
                  </a:ext>
                </a:extLst>
              </p:cNvPr>
              <p:cNvSpPr txBox="1"/>
              <p:nvPr/>
            </p:nvSpPr>
            <p:spPr>
              <a:xfrm>
                <a:off x="6115685" y="1281430"/>
                <a:ext cx="87716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1200" b="1" spc="0" baseline="0">
                    <a:ln/>
                    <a:solidFill>
                      <a:srgbClr val="2563EB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公園・庁舎</a:t>
                </a:r>
              </a:p>
            </p:txBody>
          </p: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1297708B-44D3-DDBF-5D79-6FE5AD360093}"/>
                  </a:ext>
                </a:extLst>
              </p:cNvPr>
              <p:cNvSpPr txBox="1"/>
              <p:nvPr/>
            </p:nvSpPr>
            <p:spPr>
              <a:xfrm>
                <a:off x="6283960" y="1510030"/>
                <a:ext cx="646331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ja-JP" altLang="en-US" sz="600" spc="0" baseline="0">
                    <a:ln/>
                    <a:solidFill>
                      <a:srgbClr val="475569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sym typeface="ＭＳ ゴシック"/>
                    <a:rtl val="0"/>
                  </a:rPr>
                  <a:t>成功事例多数</a:t>
                </a:r>
              </a:p>
            </p:txBody>
          </p:sp>
        </p:grpSp>
        <p:sp>
          <p:nvSpPr>
            <p:cNvPr id="32" name="フリーフォーム: 図形 31">
              <a:extLst>
                <a:ext uri="{FF2B5EF4-FFF2-40B4-BE49-F238E27FC236}">
                  <a16:creationId xmlns:a16="http://schemas.microsoft.com/office/drawing/2014/main" id="{EA6F7A24-59C3-5B3A-C467-631B2820BABD}"/>
                </a:ext>
              </a:extLst>
            </p:cNvPr>
            <p:cNvSpPr/>
            <p:nvPr/>
          </p:nvSpPr>
          <p:spPr>
            <a:xfrm>
              <a:off x="381000" y="2095500"/>
              <a:ext cx="3302000" cy="1778000"/>
            </a:xfrm>
            <a:custGeom>
              <a:avLst/>
              <a:gdLst>
                <a:gd name="connsiteX0" fmla="*/ 3225860 w 3302000"/>
                <a:gd name="connsiteY0" fmla="*/ 130 h 1778000"/>
                <a:gd name="connsiteX1" fmla="*/ 3302060 w 3302000"/>
                <a:gd name="connsiteY1" fmla="*/ 76330 h 1778000"/>
                <a:gd name="connsiteX2" fmla="*/ 3302060 w 3302000"/>
                <a:gd name="connsiteY2" fmla="*/ 1701930 h 1778000"/>
                <a:gd name="connsiteX3" fmla="*/ 3225860 w 3302000"/>
                <a:gd name="connsiteY3" fmla="*/ 1778130 h 1778000"/>
                <a:gd name="connsiteX4" fmla="*/ 76260 w 3302000"/>
                <a:gd name="connsiteY4" fmla="*/ 1778130 h 1778000"/>
                <a:gd name="connsiteX5" fmla="*/ 60 w 3302000"/>
                <a:gd name="connsiteY5" fmla="*/ 1701930 h 1778000"/>
                <a:gd name="connsiteX6" fmla="*/ 60 w 3302000"/>
                <a:gd name="connsiteY6" fmla="*/ 76330 h 1778000"/>
                <a:gd name="connsiteX7" fmla="*/ 76260 w 3302000"/>
                <a:gd name="connsiteY7" fmla="*/ 130 h 177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02000" h="1778000">
                  <a:moveTo>
                    <a:pt x="3225860" y="130"/>
                  </a:moveTo>
                  <a:cubicBezTo>
                    <a:pt x="3267944" y="130"/>
                    <a:pt x="3302060" y="34246"/>
                    <a:pt x="3302060" y="76330"/>
                  </a:cubicBezTo>
                  <a:lnTo>
                    <a:pt x="3302060" y="1701930"/>
                  </a:lnTo>
                  <a:cubicBezTo>
                    <a:pt x="3302060" y="1744014"/>
                    <a:pt x="3267944" y="1778130"/>
                    <a:pt x="3225860" y="1778130"/>
                  </a:cubicBezTo>
                  <a:lnTo>
                    <a:pt x="76260" y="1778130"/>
                  </a:lnTo>
                  <a:cubicBezTo>
                    <a:pt x="34176" y="1778130"/>
                    <a:pt x="60" y="1744014"/>
                    <a:pt x="60" y="1701930"/>
                  </a:cubicBezTo>
                  <a:lnTo>
                    <a:pt x="60" y="76330"/>
                  </a:lnTo>
                  <a:cubicBezTo>
                    <a:pt x="60" y="34246"/>
                    <a:pt x="34176" y="130"/>
                    <a:pt x="76260" y="130"/>
                  </a:cubicBezTo>
                  <a:close/>
                </a:path>
              </a:pathLst>
            </a:custGeom>
            <a:solidFill>
              <a:srgbClr val="FFFFFF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C9021C7A-5B0F-EC3E-A30B-2BAE740817D2}"/>
                </a:ext>
              </a:extLst>
            </p:cNvPr>
            <p:cNvSpPr txBox="1"/>
            <p:nvPr/>
          </p:nvSpPr>
          <p:spPr>
            <a:xfrm>
              <a:off x="448310" y="2183130"/>
              <a:ext cx="107593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Segoe UI Emoji"/>
                  <a:rtl val="0"/>
                </a:rPr>
                <a:t>🔍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現状と課題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78EA3318-B615-8CE1-18B6-D45674D26886}"/>
                </a:ext>
              </a:extLst>
            </p:cNvPr>
            <p:cNvSpPr txBox="1"/>
            <p:nvPr/>
          </p:nvSpPr>
          <p:spPr>
            <a:xfrm>
              <a:off x="448310" y="2462530"/>
              <a:ext cx="7409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b="1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導入事例</a:t>
              </a:r>
              <a:r>
                <a:rPr lang="ja-JP" altLang="en-US" sz="1000" b="1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:</a:t>
              </a:r>
            </a:p>
          </p:txBody>
        </p:sp>
        <p:sp>
          <p:nvSpPr>
            <p:cNvPr id="35" name="フリーフォーム: 図形 34">
              <a:extLst>
                <a:ext uri="{FF2B5EF4-FFF2-40B4-BE49-F238E27FC236}">
                  <a16:creationId xmlns:a16="http://schemas.microsoft.com/office/drawing/2014/main" id="{5B18D978-AF23-502E-7346-D89EDBC0F57B}"/>
                </a:ext>
              </a:extLst>
            </p:cNvPr>
            <p:cNvSpPr/>
            <p:nvPr/>
          </p:nvSpPr>
          <p:spPr>
            <a:xfrm>
              <a:off x="571500" y="2762250"/>
              <a:ext cx="63500" cy="63500"/>
            </a:xfrm>
            <a:custGeom>
              <a:avLst/>
              <a:gdLst>
                <a:gd name="connsiteX0" fmla="*/ 63560 w 63500"/>
                <a:gd name="connsiteY0" fmla="*/ 31880 h 63500"/>
                <a:gd name="connsiteX1" fmla="*/ 31810 w 63500"/>
                <a:gd name="connsiteY1" fmla="*/ 63630 h 63500"/>
                <a:gd name="connsiteX2" fmla="*/ 60 w 63500"/>
                <a:gd name="connsiteY2" fmla="*/ 31880 h 63500"/>
                <a:gd name="connsiteX3" fmla="*/ 31810 w 63500"/>
                <a:gd name="connsiteY3" fmla="*/ 130 h 63500"/>
                <a:gd name="connsiteX4" fmla="*/ 63560 w 63500"/>
                <a:gd name="connsiteY4" fmla="*/ 3188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500" h="63500">
                  <a:moveTo>
                    <a:pt x="63560" y="31880"/>
                  </a:moveTo>
                  <a:cubicBezTo>
                    <a:pt x="63560" y="49415"/>
                    <a:pt x="49345" y="63630"/>
                    <a:pt x="31810" y="63630"/>
                  </a:cubicBezTo>
                  <a:cubicBezTo>
                    <a:pt x="14275" y="63630"/>
                    <a:pt x="60" y="49415"/>
                    <a:pt x="60" y="31880"/>
                  </a:cubicBezTo>
                  <a:cubicBezTo>
                    <a:pt x="60" y="14345"/>
                    <a:pt x="14275" y="130"/>
                    <a:pt x="31810" y="130"/>
                  </a:cubicBezTo>
                  <a:cubicBezTo>
                    <a:pt x="49345" y="130"/>
                    <a:pt x="63560" y="14345"/>
                    <a:pt x="63560" y="31880"/>
                  </a:cubicBezTo>
                  <a:close/>
                </a:path>
              </a:pathLst>
            </a:custGeom>
            <a:solidFill>
              <a:srgbClr val="2563EB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C9D643AE-7A50-32B5-E995-D68499F954A6}"/>
                </a:ext>
              </a:extLst>
            </p:cNvPr>
            <p:cNvSpPr txBox="1"/>
            <p:nvPr/>
          </p:nvSpPr>
          <p:spPr>
            <a:xfrm>
              <a:off x="607060" y="2697480"/>
              <a:ext cx="289374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新宿中央公園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(SHUKNOVA): Park-PFI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で交流拠点整備</a:t>
              </a:r>
            </a:p>
          </p:txBody>
        </p:sp>
        <p:sp>
          <p:nvSpPr>
            <p:cNvPr id="37" name="フリーフォーム: 図形 36">
              <a:extLst>
                <a:ext uri="{FF2B5EF4-FFF2-40B4-BE49-F238E27FC236}">
                  <a16:creationId xmlns:a16="http://schemas.microsoft.com/office/drawing/2014/main" id="{DAFD2A7C-66E9-2A2C-0BB6-D9A79AEBC0E8}"/>
                </a:ext>
              </a:extLst>
            </p:cNvPr>
            <p:cNvSpPr/>
            <p:nvPr/>
          </p:nvSpPr>
          <p:spPr>
            <a:xfrm>
              <a:off x="571500" y="2952750"/>
              <a:ext cx="63500" cy="63500"/>
            </a:xfrm>
            <a:custGeom>
              <a:avLst/>
              <a:gdLst>
                <a:gd name="connsiteX0" fmla="*/ 63560 w 63500"/>
                <a:gd name="connsiteY0" fmla="*/ 31880 h 63500"/>
                <a:gd name="connsiteX1" fmla="*/ 31810 w 63500"/>
                <a:gd name="connsiteY1" fmla="*/ 63630 h 63500"/>
                <a:gd name="connsiteX2" fmla="*/ 60 w 63500"/>
                <a:gd name="connsiteY2" fmla="*/ 31880 h 63500"/>
                <a:gd name="connsiteX3" fmla="*/ 31810 w 63500"/>
                <a:gd name="connsiteY3" fmla="*/ 130 h 63500"/>
                <a:gd name="connsiteX4" fmla="*/ 63560 w 63500"/>
                <a:gd name="connsiteY4" fmla="*/ 3188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500" h="63500">
                  <a:moveTo>
                    <a:pt x="63560" y="31880"/>
                  </a:moveTo>
                  <a:cubicBezTo>
                    <a:pt x="63560" y="49415"/>
                    <a:pt x="49345" y="63630"/>
                    <a:pt x="31810" y="63630"/>
                  </a:cubicBezTo>
                  <a:cubicBezTo>
                    <a:pt x="14275" y="63630"/>
                    <a:pt x="60" y="49415"/>
                    <a:pt x="60" y="31880"/>
                  </a:cubicBezTo>
                  <a:cubicBezTo>
                    <a:pt x="60" y="14345"/>
                    <a:pt x="14275" y="130"/>
                    <a:pt x="31810" y="130"/>
                  </a:cubicBezTo>
                  <a:cubicBezTo>
                    <a:pt x="49345" y="130"/>
                    <a:pt x="63560" y="14345"/>
                    <a:pt x="63560" y="31880"/>
                  </a:cubicBezTo>
                  <a:close/>
                </a:path>
              </a:pathLst>
            </a:custGeom>
            <a:solidFill>
              <a:srgbClr val="2563EB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8236DB31-2ADB-26CE-EA7C-3C2B989DEBF3}"/>
                </a:ext>
              </a:extLst>
            </p:cNvPr>
            <p:cNvSpPr txBox="1"/>
            <p:nvPr/>
          </p:nvSpPr>
          <p:spPr>
            <a:xfrm>
              <a:off x="607060" y="2887980"/>
              <a:ext cx="303961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渋谷宮下公園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(MIYASHITA PARK): 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商業施設との一体開発</a:t>
              </a:r>
            </a:p>
          </p:txBody>
        </p:sp>
        <p:sp>
          <p:nvSpPr>
            <p:cNvPr id="39" name="フリーフォーム: 図形 38">
              <a:extLst>
                <a:ext uri="{FF2B5EF4-FFF2-40B4-BE49-F238E27FC236}">
                  <a16:creationId xmlns:a16="http://schemas.microsoft.com/office/drawing/2014/main" id="{C0D3C4D0-5D41-F446-A609-EBEB53396DB1}"/>
                </a:ext>
              </a:extLst>
            </p:cNvPr>
            <p:cNvSpPr/>
            <p:nvPr/>
          </p:nvSpPr>
          <p:spPr>
            <a:xfrm>
              <a:off x="571500" y="3143250"/>
              <a:ext cx="63500" cy="63500"/>
            </a:xfrm>
            <a:custGeom>
              <a:avLst/>
              <a:gdLst>
                <a:gd name="connsiteX0" fmla="*/ 63560 w 63500"/>
                <a:gd name="connsiteY0" fmla="*/ 31880 h 63500"/>
                <a:gd name="connsiteX1" fmla="*/ 31810 w 63500"/>
                <a:gd name="connsiteY1" fmla="*/ 63630 h 63500"/>
                <a:gd name="connsiteX2" fmla="*/ 60 w 63500"/>
                <a:gd name="connsiteY2" fmla="*/ 31880 h 63500"/>
                <a:gd name="connsiteX3" fmla="*/ 31810 w 63500"/>
                <a:gd name="connsiteY3" fmla="*/ 130 h 63500"/>
                <a:gd name="connsiteX4" fmla="*/ 63560 w 63500"/>
                <a:gd name="connsiteY4" fmla="*/ 3188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500" h="63500">
                  <a:moveTo>
                    <a:pt x="63560" y="31880"/>
                  </a:moveTo>
                  <a:cubicBezTo>
                    <a:pt x="63560" y="49415"/>
                    <a:pt x="49345" y="63630"/>
                    <a:pt x="31810" y="63630"/>
                  </a:cubicBezTo>
                  <a:cubicBezTo>
                    <a:pt x="14275" y="63630"/>
                    <a:pt x="60" y="49415"/>
                    <a:pt x="60" y="31880"/>
                  </a:cubicBezTo>
                  <a:cubicBezTo>
                    <a:pt x="60" y="14345"/>
                    <a:pt x="14275" y="130"/>
                    <a:pt x="31810" y="130"/>
                  </a:cubicBezTo>
                  <a:cubicBezTo>
                    <a:pt x="49345" y="130"/>
                    <a:pt x="63560" y="14345"/>
                    <a:pt x="63560" y="31880"/>
                  </a:cubicBezTo>
                  <a:close/>
                </a:path>
              </a:pathLst>
            </a:custGeom>
            <a:solidFill>
              <a:srgbClr val="2563EB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926F8FCA-5469-6F06-7A4A-51C7D7A8DE99}"/>
                </a:ext>
              </a:extLst>
            </p:cNvPr>
            <p:cNvSpPr txBox="1"/>
            <p:nvPr/>
          </p:nvSpPr>
          <p:spPr>
            <a:xfrm>
              <a:off x="607060" y="3078480"/>
              <a:ext cx="241444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千代田区合同庁舎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: 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約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19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億円のコスト削減を実現</a:t>
              </a: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AC67BDD9-4AFC-25EA-7218-44CE8379F958}"/>
                </a:ext>
              </a:extLst>
            </p:cNvPr>
            <p:cNvSpPr txBox="1"/>
            <p:nvPr/>
          </p:nvSpPr>
          <p:spPr>
            <a:xfrm>
              <a:off x="448310" y="3288030"/>
              <a:ext cx="7409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b="1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主な課題</a:t>
              </a:r>
              <a:r>
                <a:rPr lang="ja-JP" altLang="en-US" sz="1000" b="1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:</a:t>
              </a:r>
            </a:p>
          </p:txBody>
        </p:sp>
        <p:sp>
          <p:nvSpPr>
            <p:cNvPr id="42" name="フリーフォーム: 図形 41">
              <a:extLst>
                <a:ext uri="{FF2B5EF4-FFF2-40B4-BE49-F238E27FC236}">
                  <a16:creationId xmlns:a16="http://schemas.microsoft.com/office/drawing/2014/main" id="{16A9C39F-4237-2F4B-34F0-3D006C74958F}"/>
                </a:ext>
              </a:extLst>
            </p:cNvPr>
            <p:cNvSpPr/>
            <p:nvPr/>
          </p:nvSpPr>
          <p:spPr>
            <a:xfrm>
              <a:off x="571500" y="3587750"/>
              <a:ext cx="63500" cy="63500"/>
            </a:xfrm>
            <a:custGeom>
              <a:avLst/>
              <a:gdLst>
                <a:gd name="connsiteX0" fmla="*/ 63560 w 63500"/>
                <a:gd name="connsiteY0" fmla="*/ 31880 h 63500"/>
                <a:gd name="connsiteX1" fmla="*/ 31810 w 63500"/>
                <a:gd name="connsiteY1" fmla="*/ 63630 h 63500"/>
                <a:gd name="connsiteX2" fmla="*/ 60 w 63500"/>
                <a:gd name="connsiteY2" fmla="*/ 31880 h 63500"/>
                <a:gd name="connsiteX3" fmla="*/ 31810 w 63500"/>
                <a:gd name="connsiteY3" fmla="*/ 130 h 63500"/>
                <a:gd name="connsiteX4" fmla="*/ 63560 w 63500"/>
                <a:gd name="connsiteY4" fmla="*/ 3188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500" h="63500">
                  <a:moveTo>
                    <a:pt x="63560" y="31880"/>
                  </a:moveTo>
                  <a:cubicBezTo>
                    <a:pt x="63560" y="49415"/>
                    <a:pt x="49345" y="63630"/>
                    <a:pt x="31810" y="63630"/>
                  </a:cubicBezTo>
                  <a:cubicBezTo>
                    <a:pt x="14275" y="63630"/>
                    <a:pt x="60" y="49415"/>
                    <a:pt x="60" y="31880"/>
                  </a:cubicBezTo>
                  <a:cubicBezTo>
                    <a:pt x="60" y="14345"/>
                    <a:pt x="14275" y="130"/>
                    <a:pt x="31810" y="130"/>
                  </a:cubicBezTo>
                  <a:cubicBezTo>
                    <a:pt x="49345" y="130"/>
                    <a:pt x="63560" y="14345"/>
                    <a:pt x="63560" y="31880"/>
                  </a:cubicBezTo>
                  <a:close/>
                </a:path>
              </a:pathLst>
            </a:custGeom>
            <a:solidFill>
              <a:srgbClr val="EF4444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6B5BF98D-A2AE-5B87-64E9-F991B3DA866F}"/>
                </a:ext>
              </a:extLst>
            </p:cNvPr>
            <p:cNvSpPr txBox="1"/>
            <p:nvPr/>
          </p:nvSpPr>
          <p:spPr>
            <a:xfrm>
              <a:off x="607060" y="3529330"/>
              <a:ext cx="182614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収益性の低い案件での民間参入障壁</a:t>
              </a:r>
            </a:p>
          </p:txBody>
        </p:sp>
        <p:sp>
          <p:nvSpPr>
            <p:cNvPr id="44" name="フリーフォーム: 図形 43">
              <a:extLst>
                <a:ext uri="{FF2B5EF4-FFF2-40B4-BE49-F238E27FC236}">
                  <a16:creationId xmlns:a16="http://schemas.microsoft.com/office/drawing/2014/main" id="{D75B6794-A40B-1BA7-B7C8-78F8F0B9CA31}"/>
                </a:ext>
              </a:extLst>
            </p:cNvPr>
            <p:cNvSpPr/>
            <p:nvPr/>
          </p:nvSpPr>
          <p:spPr>
            <a:xfrm>
              <a:off x="571500" y="3778250"/>
              <a:ext cx="63500" cy="63500"/>
            </a:xfrm>
            <a:custGeom>
              <a:avLst/>
              <a:gdLst>
                <a:gd name="connsiteX0" fmla="*/ 63560 w 63500"/>
                <a:gd name="connsiteY0" fmla="*/ 31880 h 63500"/>
                <a:gd name="connsiteX1" fmla="*/ 31810 w 63500"/>
                <a:gd name="connsiteY1" fmla="*/ 63630 h 63500"/>
                <a:gd name="connsiteX2" fmla="*/ 60 w 63500"/>
                <a:gd name="connsiteY2" fmla="*/ 31880 h 63500"/>
                <a:gd name="connsiteX3" fmla="*/ 31810 w 63500"/>
                <a:gd name="connsiteY3" fmla="*/ 130 h 63500"/>
                <a:gd name="connsiteX4" fmla="*/ 63560 w 63500"/>
                <a:gd name="connsiteY4" fmla="*/ 3188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500" h="63500">
                  <a:moveTo>
                    <a:pt x="63560" y="31880"/>
                  </a:moveTo>
                  <a:cubicBezTo>
                    <a:pt x="63560" y="49415"/>
                    <a:pt x="49345" y="63630"/>
                    <a:pt x="31810" y="63630"/>
                  </a:cubicBezTo>
                  <a:cubicBezTo>
                    <a:pt x="14275" y="63630"/>
                    <a:pt x="60" y="49415"/>
                    <a:pt x="60" y="31880"/>
                  </a:cubicBezTo>
                  <a:cubicBezTo>
                    <a:pt x="60" y="14345"/>
                    <a:pt x="14275" y="130"/>
                    <a:pt x="31810" y="130"/>
                  </a:cubicBezTo>
                  <a:cubicBezTo>
                    <a:pt x="49345" y="130"/>
                    <a:pt x="63560" y="14345"/>
                    <a:pt x="63560" y="31880"/>
                  </a:cubicBezTo>
                  <a:close/>
                </a:path>
              </a:pathLst>
            </a:custGeom>
            <a:solidFill>
              <a:srgbClr val="F59E0B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BD5506AB-9B42-1350-083A-6796CFEF901D}"/>
                </a:ext>
              </a:extLst>
            </p:cNvPr>
            <p:cNvSpPr txBox="1"/>
            <p:nvPr/>
          </p:nvSpPr>
          <p:spPr>
            <a:xfrm>
              <a:off x="607060" y="3719830"/>
              <a:ext cx="20313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長期契約下での経済変動・技術革新対応</a:t>
              </a:r>
            </a:p>
          </p:txBody>
        </p:sp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6584B309-1163-6C4D-10D3-50B92EB89EBA}"/>
                </a:ext>
              </a:extLst>
            </p:cNvPr>
            <p:cNvSpPr/>
            <p:nvPr/>
          </p:nvSpPr>
          <p:spPr>
            <a:xfrm>
              <a:off x="3810000" y="2095500"/>
              <a:ext cx="3302000" cy="1778000"/>
            </a:xfrm>
            <a:custGeom>
              <a:avLst/>
              <a:gdLst>
                <a:gd name="connsiteX0" fmla="*/ 3225860 w 3302000"/>
                <a:gd name="connsiteY0" fmla="*/ 130 h 1778000"/>
                <a:gd name="connsiteX1" fmla="*/ 3302060 w 3302000"/>
                <a:gd name="connsiteY1" fmla="*/ 76330 h 1778000"/>
                <a:gd name="connsiteX2" fmla="*/ 3302060 w 3302000"/>
                <a:gd name="connsiteY2" fmla="*/ 1701930 h 1778000"/>
                <a:gd name="connsiteX3" fmla="*/ 3225860 w 3302000"/>
                <a:gd name="connsiteY3" fmla="*/ 1778130 h 1778000"/>
                <a:gd name="connsiteX4" fmla="*/ 76260 w 3302000"/>
                <a:gd name="connsiteY4" fmla="*/ 1778130 h 1778000"/>
                <a:gd name="connsiteX5" fmla="*/ 60 w 3302000"/>
                <a:gd name="connsiteY5" fmla="*/ 1701930 h 1778000"/>
                <a:gd name="connsiteX6" fmla="*/ 60 w 3302000"/>
                <a:gd name="connsiteY6" fmla="*/ 76330 h 1778000"/>
                <a:gd name="connsiteX7" fmla="*/ 76260 w 3302000"/>
                <a:gd name="connsiteY7" fmla="*/ 130 h 177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02000" h="1778000">
                  <a:moveTo>
                    <a:pt x="3225860" y="130"/>
                  </a:moveTo>
                  <a:cubicBezTo>
                    <a:pt x="3267944" y="130"/>
                    <a:pt x="3302060" y="34246"/>
                    <a:pt x="3302060" y="76330"/>
                  </a:cubicBezTo>
                  <a:lnTo>
                    <a:pt x="3302060" y="1701930"/>
                  </a:lnTo>
                  <a:cubicBezTo>
                    <a:pt x="3302060" y="1744014"/>
                    <a:pt x="3267944" y="1778130"/>
                    <a:pt x="3225860" y="1778130"/>
                  </a:cubicBezTo>
                  <a:lnTo>
                    <a:pt x="76260" y="1778130"/>
                  </a:lnTo>
                  <a:cubicBezTo>
                    <a:pt x="34176" y="1778130"/>
                    <a:pt x="60" y="1744014"/>
                    <a:pt x="60" y="1701930"/>
                  </a:cubicBezTo>
                  <a:lnTo>
                    <a:pt x="60" y="76330"/>
                  </a:lnTo>
                  <a:cubicBezTo>
                    <a:pt x="60" y="34246"/>
                    <a:pt x="34176" y="130"/>
                    <a:pt x="76260" y="130"/>
                  </a:cubicBezTo>
                  <a:close/>
                </a:path>
              </a:pathLst>
            </a:custGeom>
            <a:solidFill>
              <a:srgbClr val="FFFFFF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379A5A6D-B9E5-B545-719E-CAE46E650840}"/>
                </a:ext>
              </a:extLst>
            </p:cNvPr>
            <p:cNvSpPr txBox="1"/>
            <p:nvPr/>
          </p:nvSpPr>
          <p:spPr>
            <a:xfrm>
              <a:off x="3877310" y="2183130"/>
              <a:ext cx="161454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Segoe UI Emoji"/>
                  <a:rtl val="0"/>
                </a:rPr>
                <a:t>🎯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優先施策と成果指標</a:t>
              </a:r>
            </a:p>
          </p:txBody>
        </p:sp>
        <p:sp>
          <p:nvSpPr>
            <p:cNvPr id="48" name="フリーフォーム: 図形 47">
              <a:extLst>
                <a:ext uri="{FF2B5EF4-FFF2-40B4-BE49-F238E27FC236}">
                  <a16:creationId xmlns:a16="http://schemas.microsoft.com/office/drawing/2014/main" id="{B311BC74-3B90-E7CC-A2C1-336A4151BD04}"/>
                </a:ext>
              </a:extLst>
            </p:cNvPr>
            <p:cNvSpPr/>
            <p:nvPr/>
          </p:nvSpPr>
          <p:spPr>
            <a:xfrm>
              <a:off x="3968750" y="2508250"/>
              <a:ext cx="3048000" cy="222250"/>
            </a:xfrm>
            <a:custGeom>
              <a:avLst/>
              <a:gdLst>
                <a:gd name="connsiteX0" fmla="*/ 3016310 w 3048000"/>
                <a:gd name="connsiteY0" fmla="*/ 130 h 222250"/>
                <a:gd name="connsiteX1" fmla="*/ 3048060 w 3048000"/>
                <a:gd name="connsiteY1" fmla="*/ 31880 h 222250"/>
                <a:gd name="connsiteX2" fmla="*/ 3048060 w 3048000"/>
                <a:gd name="connsiteY2" fmla="*/ 190630 h 222250"/>
                <a:gd name="connsiteX3" fmla="*/ 3016310 w 3048000"/>
                <a:gd name="connsiteY3" fmla="*/ 222380 h 222250"/>
                <a:gd name="connsiteX4" fmla="*/ 31810 w 3048000"/>
                <a:gd name="connsiteY4" fmla="*/ 222380 h 222250"/>
                <a:gd name="connsiteX5" fmla="*/ 60 w 3048000"/>
                <a:gd name="connsiteY5" fmla="*/ 190630 h 222250"/>
                <a:gd name="connsiteX6" fmla="*/ 60 w 3048000"/>
                <a:gd name="connsiteY6" fmla="*/ 31880 h 222250"/>
                <a:gd name="connsiteX7" fmla="*/ 31810 w 3048000"/>
                <a:gd name="connsiteY7" fmla="*/ 130 h 22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48000" h="222250">
                  <a:moveTo>
                    <a:pt x="3016310" y="130"/>
                  </a:moveTo>
                  <a:cubicBezTo>
                    <a:pt x="3033845" y="130"/>
                    <a:pt x="3048060" y="14345"/>
                    <a:pt x="3048060" y="31880"/>
                  </a:cubicBezTo>
                  <a:lnTo>
                    <a:pt x="3048060" y="190630"/>
                  </a:lnTo>
                  <a:cubicBezTo>
                    <a:pt x="3048060" y="208165"/>
                    <a:pt x="3033845" y="222380"/>
                    <a:pt x="3016310" y="222380"/>
                  </a:cubicBezTo>
                  <a:lnTo>
                    <a:pt x="31810" y="222380"/>
                  </a:lnTo>
                  <a:cubicBezTo>
                    <a:pt x="14275" y="222380"/>
                    <a:pt x="60" y="208165"/>
                    <a:pt x="60" y="190630"/>
                  </a:cubicBezTo>
                  <a:lnTo>
                    <a:pt x="60" y="31880"/>
                  </a:lnTo>
                  <a:cubicBezTo>
                    <a:pt x="60" y="14345"/>
                    <a:pt x="14275" y="130"/>
                    <a:pt x="31810" y="130"/>
                  </a:cubicBezTo>
                  <a:close/>
                </a:path>
              </a:pathLst>
            </a:custGeom>
            <a:solidFill>
              <a:srgbClr val="EF4444">
                <a:alpha val="10000"/>
              </a:srgb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AD75BD98-32DB-7CDA-6436-4109491003F0}"/>
                </a:ext>
              </a:extLst>
            </p:cNvPr>
            <p:cNvSpPr txBox="1"/>
            <p:nvPr/>
          </p:nvSpPr>
          <p:spPr>
            <a:xfrm>
              <a:off x="3940810" y="2526030"/>
              <a:ext cx="333296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>
                  <a:ln/>
                  <a:solidFill>
                    <a:srgbClr val="EF4444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最優先施策</a:t>
              </a:r>
              <a:r>
                <a:rPr lang="ja-JP" altLang="en-US" sz="800" b="1" spc="0" baseline="0">
                  <a:ln/>
                  <a:solidFill>
                    <a:srgbClr val="EF4444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Cambria Math"/>
                  <a:rtl val="0"/>
                </a:rPr>
                <a:t>①</a:t>
              </a:r>
              <a:r>
                <a:rPr lang="ja-JP" altLang="en-US" sz="800" b="1" spc="0" baseline="0">
                  <a:ln/>
                  <a:solidFill>
                    <a:srgbClr val="EF4444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: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都市公園の活用促進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- Park-PFI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による収益施設整備</a:t>
              </a: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E2AF83F9-68AB-369B-75A9-5EC6CE7C09AF}"/>
                </a:ext>
              </a:extLst>
            </p:cNvPr>
            <p:cNvSpPr txBox="1"/>
            <p:nvPr/>
          </p:nvSpPr>
          <p:spPr>
            <a:xfrm>
              <a:off x="4702810" y="2672080"/>
              <a:ext cx="173477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KPI: </a:t>
              </a:r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来園者数増加、施設収益、利用者満足度</a:t>
              </a:r>
            </a:p>
          </p:txBody>
        </p:sp>
        <p:sp>
          <p:nvSpPr>
            <p:cNvPr id="51" name="フリーフォーム: 図形 50">
              <a:extLst>
                <a:ext uri="{FF2B5EF4-FFF2-40B4-BE49-F238E27FC236}">
                  <a16:creationId xmlns:a16="http://schemas.microsoft.com/office/drawing/2014/main" id="{50F3D1D3-9EA2-B9BD-2B96-95A65967F98F}"/>
                </a:ext>
              </a:extLst>
            </p:cNvPr>
            <p:cNvSpPr/>
            <p:nvPr/>
          </p:nvSpPr>
          <p:spPr>
            <a:xfrm>
              <a:off x="3968750" y="2921000"/>
              <a:ext cx="3048000" cy="222250"/>
            </a:xfrm>
            <a:custGeom>
              <a:avLst/>
              <a:gdLst>
                <a:gd name="connsiteX0" fmla="*/ 3016310 w 3048000"/>
                <a:gd name="connsiteY0" fmla="*/ 130 h 222250"/>
                <a:gd name="connsiteX1" fmla="*/ 3048060 w 3048000"/>
                <a:gd name="connsiteY1" fmla="*/ 31880 h 222250"/>
                <a:gd name="connsiteX2" fmla="*/ 3048060 w 3048000"/>
                <a:gd name="connsiteY2" fmla="*/ 190630 h 222250"/>
                <a:gd name="connsiteX3" fmla="*/ 3016310 w 3048000"/>
                <a:gd name="connsiteY3" fmla="*/ 222380 h 222250"/>
                <a:gd name="connsiteX4" fmla="*/ 31810 w 3048000"/>
                <a:gd name="connsiteY4" fmla="*/ 222380 h 222250"/>
                <a:gd name="connsiteX5" fmla="*/ 60 w 3048000"/>
                <a:gd name="connsiteY5" fmla="*/ 190630 h 222250"/>
                <a:gd name="connsiteX6" fmla="*/ 60 w 3048000"/>
                <a:gd name="connsiteY6" fmla="*/ 31880 h 222250"/>
                <a:gd name="connsiteX7" fmla="*/ 31810 w 3048000"/>
                <a:gd name="connsiteY7" fmla="*/ 130 h 22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48000" h="222250">
                  <a:moveTo>
                    <a:pt x="3016310" y="130"/>
                  </a:moveTo>
                  <a:cubicBezTo>
                    <a:pt x="3033845" y="130"/>
                    <a:pt x="3048060" y="14345"/>
                    <a:pt x="3048060" y="31880"/>
                  </a:cubicBezTo>
                  <a:lnTo>
                    <a:pt x="3048060" y="190630"/>
                  </a:lnTo>
                  <a:cubicBezTo>
                    <a:pt x="3048060" y="208165"/>
                    <a:pt x="3033845" y="222380"/>
                    <a:pt x="3016310" y="222380"/>
                  </a:cubicBezTo>
                  <a:lnTo>
                    <a:pt x="31810" y="222380"/>
                  </a:lnTo>
                  <a:cubicBezTo>
                    <a:pt x="14275" y="222380"/>
                    <a:pt x="60" y="208165"/>
                    <a:pt x="60" y="190630"/>
                  </a:cubicBezTo>
                  <a:lnTo>
                    <a:pt x="60" y="31880"/>
                  </a:lnTo>
                  <a:cubicBezTo>
                    <a:pt x="60" y="14345"/>
                    <a:pt x="14275" y="130"/>
                    <a:pt x="31810" y="130"/>
                  </a:cubicBezTo>
                  <a:close/>
                </a:path>
              </a:pathLst>
            </a:custGeom>
            <a:solidFill>
              <a:srgbClr val="F59E0B">
                <a:alpha val="10000"/>
              </a:srgb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A122AC8A-5D35-9AEB-8A81-B5A32A6C78B4}"/>
                </a:ext>
              </a:extLst>
            </p:cNvPr>
            <p:cNvSpPr txBox="1"/>
            <p:nvPr/>
          </p:nvSpPr>
          <p:spPr>
            <a:xfrm>
              <a:off x="3940810" y="2938780"/>
              <a:ext cx="321273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>
                  <a:ln/>
                  <a:solidFill>
                    <a:srgbClr val="F59E0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優先施策</a:t>
              </a:r>
              <a:r>
                <a:rPr lang="ja-JP" altLang="en-US" sz="800" b="1" spc="0" baseline="0">
                  <a:ln/>
                  <a:solidFill>
                    <a:srgbClr val="F59E0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Cambria Math"/>
                  <a:rtl val="0"/>
                </a:rPr>
                <a:t>②</a:t>
              </a:r>
              <a:r>
                <a:rPr lang="ja-JP" altLang="en-US" sz="800" b="1" spc="0" baseline="0">
                  <a:ln/>
                  <a:solidFill>
                    <a:srgbClr val="F59E0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: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公共施設の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PPP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導入促進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- 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庁舎・学校等の効率的更新</a:t>
              </a: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1B54A5C5-ED99-F818-80F4-4996119D4E01}"/>
                </a:ext>
              </a:extLst>
            </p:cNvPr>
            <p:cNvSpPr txBox="1"/>
            <p:nvPr/>
          </p:nvSpPr>
          <p:spPr>
            <a:xfrm>
              <a:off x="4702810" y="3084830"/>
              <a:ext cx="2042547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KPI: </a:t>
              </a:r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コスト削減額、事業者応募数、施設利用者満足度</a:t>
              </a:r>
            </a:p>
          </p:txBody>
        </p:sp>
        <p:sp>
          <p:nvSpPr>
            <p:cNvPr id="54" name="フリーフォーム: 図形 53">
              <a:extLst>
                <a:ext uri="{FF2B5EF4-FFF2-40B4-BE49-F238E27FC236}">
                  <a16:creationId xmlns:a16="http://schemas.microsoft.com/office/drawing/2014/main" id="{A36B872E-913F-C425-7A2B-160866A90D15}"/>
                </a:ext>
              </a:extLst>
            </p:cNvPr>
            <p:cNvSpPr/>
            <p:nvPr/>
          </p:nvSpPr>
          <p:spPr>
            <a:xfrm>
              <a:off x="3968750" y="3333750"/>
              <a:ext cx="3048000" cy="222250"/>
            </a:xfrm>
            <a:custGeom>
              <a:avLst/>
              <a:gdLst>
                <a:gd name="connsiteX0" fmla="*/ 3016310 w 3048000"/>
                <a:gd name="connsiteY0" fmla="*/ 130 h 222250"/>
                <a:gd name="connsiteX1" fmla="*/ 3048060 w 3048000"/>
                <a:gd name="connsiteY1" fmla="*/ 31880 h 222250"/>
                <a:gd name="connsiteX2" fmla="*/ 3048060 w 3048000"/>
                <a:gd name="connsiteY2" fmla="*/ 190630 h 222250"/>
                <a:gd name="connsiteX3" fmla="*/ 3016310 w 3048000"/>
                <a:gd name="connsiteY3" fmla="*/ 222380 h 222250"/>
                <a:gd name="connsiteX4" fmla="*/ 31810 w 3048000"/>
                <a:gd name="connsiteY4" fmla="*/ 222380 h 222250"/>
                <a:gd name="connsiteX5" fmla="*/ 60 w 3048000"/>
                <a:gd name="connsiteY5" fmla="*/ 190630 h 222250"/>
                <a:gd name="connsiteX6" fmla="*/ 60 w 3048000"/>
                <a:gd name="connsiteY6" fmla="*/ 31880 h 222250"/>
                <a:gd name="connsiteX7" fmla="*/ 31810 w 3048000"/>
                <a:gd name="connsiteY7" fmla="*/ 130 h 22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048000" h="222250">
                  <a:moveTo>
                    <a:pt x="3016310" y="130"/>
                  </a:moveTo>
                  <a:cubicBezTo>
                    <a:pt x="3033845" y="130"/>
                    <a:pt x="3048060" y="14345"/>
                    <a:pt x="3048060" y="31880"/>
                  </a:cubicBezTo>
                  <a:lnTo>
                    <a:pt x="3048060" y="190630"/>
                  </a:lnTo>
                  <a:cubicBezTo>
                    <a:pt x="3048060" y="208165"/>
                    <a:pt x="3033845" y="222380"/>
                    <a:pt x="3016310" y="222380"/>
                  </a:cubicBezTo>
                  <a:lnTo>
                    <a:pt x="31810" y="222380"/>
                  </a:lnTo>
                  <a:cubicBezTo>
                    <a:pt x="14275" y="222380"/>
                    <a:pt x="60" y="208165"/>
                    <a:pt x="60" y="190630"/>
                  </a:cubicBezTo>
                  <a:lnTo>
                    <a:pt x="60" y="31880"/>
                  </a:lnTo>
                  <a:cubicBezTo>
                    <a:pt x="60" y="14345"/>
                    <a:pt x="14275" y="130"/>
                    <a:pt x="31810" y="130"/>
                  </a:cubicBezTo>
                  <a:close/>
                </a:path>
              </a:pathLst>
            </a:custGeom>
            <a:solidFill>
              <a:srgbClr val="10B981">
                <a:alpha val="10000"/>
              </a:srgb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A1807632-AF60-4521-668D-1E03E0D1B96C}"/>
                </a:ext>
              </a:extLst>
            </p:cNvPr>
            <p:cNvSpPr txBox="1"/>
            <p:nvPr/>
          </p:nvSpPr>
          <p:spPr>
            <a:xfrm>
              <a:off x="3940810" y="3351530"/>
              <a:ext cx="307167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>
                  <a:ln/>
                  <a:solidFill>
                    <a:srgbClr val="10B98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長期施策</a:t>
              </a:r>
              <a:r>
                <a:rPr lang="ja-JP" altLang="en-US" sz="800" b="1" spc="0" baseline="0">
                  <a:ln/>
                  <a:solidFill>
                    <a:srgbClr val="10B98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Cambria Math"/>
                  <a:rtl val="0"/>
                </a:rPr>
                <a:t>③</a:t>
              </a:r>
              <a:r>
                <a:rPr lang="ja-JP" altLang="en-US" sz="800" b="1" spc="0" baseline="0">
                  <a:ln/>
                  <a:solidFill>
                    <a:srgbClr val="10B98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: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環境・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SDGs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との連携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- PPA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方式・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ESCO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事業推進</a:t>
              </a: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6E34C68C-71AA-A985-C3A9-B055CFB7981B}"/>
                </a:ext>
              </a:extLst>
            </p:cNvPr>
            <p:cNvSpPr txBox="1"/>
            <p:nvPr/>
          </p:nvSpPr>
          <p:spPr>
            <a:xfrm>
              <a:off x="4702810" y="3497580"/>
              <a:ext cx="1739579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KPI: CO2</a:t>
              </a:r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削減量、再生可能エネルギー導入率</a:t>
              </a:r>
            </a:p>
          </p:txBody>
        </p:sp>
        <p:sp>
          <p:nvSpPr>
            <p:cNvPr id="57" name="フリーフォーム: 図形 56">
              <a:extLst>
                <a:ext uri="{FF2B5EF4-FFF2-40B4-BE49-F238E27FC236}">
                  <a16:creationId xmlns:a16="http://schemas.microsoft.com/office/drawing/2014/main" id="{06E2BDB4-20AC-B1B4-6D47-9873C386FAE7}"/>
                </a:ext>
              </a:extLst>
            </p:cNvPr>
            <p:cNvSpPr/>
            <p:nvPr/>
          </p:nvSpPr>
          <p:spPr>
            <a:xfrm>
              <a:off x="381000" y="4000500"/>
              <a:ext cx="6731000" cy="1460500"/>
            </a:xfrm>
            <a:custGeom>
              <a:avLst/>
              <a:gdLst>
                <a:gd name="connsiteX0" fmla="*/ 6654860 w 6731000"/>
                <a:gd name="connsiteY0" fmla="*/ 130 h 1460500"/>
                <a:gd name="connsiteX1" fmla="*/ 6731060 w 6731000"/>
                <a:gd name="connsiteY1" fmla="*/ 76330 h 1460500"/>
                <a:gd name="connsiteX2" fmla="*/ 6731060 w 6731000"/>
                <a:gd name="connsiteY2" fmla="*/ 1384430 h 1460500"/>
                <a:gd name="connsiteX3" fmla="*/ 6654860 w 6731000"/>
                <a:gd name="connsiteY3" fmla="*/ 1460630 h 1460500"/>
                <a:gd name="connsiteX4" fmla="*/ 76260 w 6731000"/>
                <a:gd name="connsiteY4" fmla="*/ 1460630 h 1460500"/>
                <a:gd name="connsiteX5" fmla="*/ 60 w 6731000"/>
                <a:gd name="connsiteY5" fmla="*/ 1384430 h 1460500"/>
                <a:gd name="connsiteX6" fmla="*/ 60 w 6731000"/>
                <a:gd name="connsiteY6" fmla="*/ 76330 h 1460500"/>
                <a:gd name="connsiteX7" fmla="*/ 76260 w 6731000"/>
                <a:gd name="connsiteY7" fmla="*/ 130 h 146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731000" h="1460500">
                  <a:moveTo>
                    <a:pt x="6654860" y="130"/>
                  </a:moveTo>
                  <a:cubicBezTo>
                    <a:pt x="6696945" y="130"/>
                    <a:pt x="6731060" y="34246"/>
                    <a:pt x="6731060" y="76330"/>
                  </a:cubicBezTo>
                  <a:lnTo>
                    <a:pt x="6731060" y="1384430"/>
                  </a:lnTo>
                  <a:cubicBezTo>
                    <a:pt x="6731060" y="1426514"/>
                    <a:pt x="6696945" y="1460630"/>
                    <a:pt x="6654860" y="1460630"/>
                  </a:cubicBezTo>
                  <a:lnTo>
                    <a:pt x="76260" y="1460630"/>
                  </a:lnTo>
                  <a:cubicBezTo>
                    <a:pt x="34176" y="1460630"/>
                    <a:pt x="60" y="1426514"/>
                    <a:pt x="60" y="1384430"/>
                  </a:cubicBezTo>
                  <a:lnTo>
                    <a:pt x="60" y="76330"/>
                  </a:lnTo>
                  <a:cubicBezTo>
                    <a:pt x="60" y="34246"/>
                    <a:pt x="34176" y="130"/>
                    <a:pt x="76260" y="130"/>
                  </a:cubicBezTo>
                  <a:close/>
                </a:path>
              </a:pathLst>
            </a:custGeom>
            <a:solidFill>
              <a:srgbClr val="FFFFFF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6A94FF6E-40E1-81A0-310F-385E0E14E659}"/>
                </a:ext>
              </a:extLst>
            </p:cNvPr>
            <p:cNvSpPr txBox="1"/>
            <p:nvPr/>
          </p:nvSpPr>
          <p:spPr>
            <a:xfrm>
              <a:off x="448310" y="4088130"/>
              <a:ext cx="121058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Segoe UI Emoji"/>
                  <a:rtl val="0"/>
                </a:rPr>
                <a:t>📋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先進事例分析</a:t>
              </a:r>
            </a:p>
          </p:txBody>
        </p:sp>
        <p:sp>
          <p:nvSpPr>
            <p:cNvPr id="59" name="フリーフォーム: 図形 58">
              <a:extLst>
                <a:ext uri="{FF2B5EF4-FFF2-40B4-BE49-F238E27FC236}">
                  <a16:creationId xmlns:a16="http://schemas.microsoft.com/office/drawing/2014/main" id="{D81CF349-4202-A502-2494-9AF2BE485C06}"/>
                </a:ext>
              </a:extLst>
            </p:cNvPr>
            <p:cNvSpPr/>
            <p:nvPr/>
          </p:nvSpPr>
          <p:spPr>
            <a:xfrm>
              <a:off x="539750" y="4381500"/>
              <a:ext cx="3048000" cy="190500"/>
            </a:xfrm>
            <a:custGeom>
              <a:avLst/>
              <a:gdLst>
                <a:gd name="connsiteX0" fmla="*/ 60 w 3048000"/>
                <a:gd name="connsiteY0" fmla="*/ 130 h 190500"/>
                <a:gd name="connsiteX1" fmla="*/ 3048060 w 3048000"/>
                <a:gd name="connsiteY1" fmla="*/ 130 h 190500"/>
                <a:gd name="connsiteX2" fmla="*/ 3048060 w 3048000"/>
                <a:gd name="connsiteY2" fmla="*/ 190630 h 190500"/>
                <a:gd name="connsiteX3" fmla="*/ 60 w 3048000"/>
                <a:gd name="connsiteY3" fmla="*/ 190630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8000" h="190500">
                  <a:moveTo>
                    <a:pt x="60" y="130"/>
                  </a:moveTo>
                  <a:lnTo>
                    <a:pt x="3048060" y="130"/>
                  </a:lnTo>
                  <a:lnTo>
                    <a:pt x="3048060" y="190630"/>
                  </a:lnTo>
                  <a:lnTo>
                    <a:pt x="60" y="190630"/>
                  </a:lnTo>
                  <a:close/>
                </a:path>
              </a:pathLst>
            </a:custGeom>
            <a:solidFill>
              <a:srgbClr val="2563EB">
                <a:alpha val="10000"/>
              </a:srgbClr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1E9EE02B-60AB-2884-3982-269376A22D20}"/>
                </a:ext>
              </a:extLst>
            </p:cNvPr>
            <p:cNvSpPr txBox="1"/>
            <p:nvPr/>
          </p:nvSpPr>
          <p:spPr>
            <a:xfrm>
              <a:off x="511810" y="438658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事例</a:t>
              </a: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A95902FA-8362-8833-D859-205CFAD0A252}"/>
                </a:ext>
              </a:extLst>
            </p:cNvPr>
            <p:cNvSpPr txBox="1"/>
            <p:nvPr/>
          </p:nvSpPr>
          <p:spPr>
            <a:xfrm>
              <a:off x="1648455" y="438658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手法</a:t>
              </a:r>
            </a:p>
          </p:txBody>
        </p: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751443F0-E92A-FB95-FCB3-9A02AB9058CF}"/>
                </a:ext>
              </a:extLst>
            </p:cNvPr>
            <p:cNvSpPr txBox="1"/>
            <p:nvPr/>
          </p:nvSpPr>
          <p:spPr>
            <a:xfrm>
              <a:off x="2567093" y="438658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成果</a:t>
              </a:r>
            </a:p>
          </p:txBody>
        </p:sp>
        <p:sp>
          <p:nvSpPr>
            <p:cNvPr id="63" name="フリーフォーム: 図形 62">
              <a:extLst>
                <a:ext uri="{FF2B5EF4-FFF2-40B4-BE49-F238E27FC236}">
                  <a16:creationId xmlns:a16="http://schemas.microsoft.com/office/drawing/2014/main" id="{64F1F554-8C78-9CED-FDCB-1F061E19603B}"/>
                </a:ext>
              </a:extLst>
            </p:cNvPr>
            <p:cNvSpPr/>
            <p:nvPr/>
          </p:nvSpPr>
          <p:spPr>
            <a:xfrm>
              <a:off x="539750" y="4572000"/>
              <a:ext cx="3048000" cy="190500"/>
            </a:xfrm>
            <a:custGeom>
              <a:avLst/>
              <a:gdLst>
                <a:gd name="connsiteX0" fmla="*/ 60 w 3048000"/>
                <a:gd name="connsiteY0" fmla="*/ 130 h 190500"/>
                <a:gd name="connsiteX1" fmla="*/ 3048060 w 3048000"/>
                <a:gd name="connsiteY1" fmla="*/ 130 h 190500"/>
                <a:gd name="connsiteX2" fmla="*/ 3048060 w 3048000"/>
                <a:gd name="connsiteY2" fmla="*/ 190630 h 190500"/>
                <a:gd name="connsiteX3" fmla="*/ 60 w 3048000"/>
                <a:gd name="connsiteY3" fmla="*/ 190630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8000" h="190500">
                  <a:moveTo>
                    <a:pt x="60" y="130"/>
                  </a:moveTo>
                  <a:lnTo>
                    <a:pt x="3048060" y="130"/>
                  </a:lnTo>
                  <a:lnTo>
                    <a:pt x="3048060" y="190630"/>
                  </a:lnTo>
                  <a:lnTo>
                    <a:pt x="60" y="190630"/>
                  </a:lnTo>
                  <a:close/>
                </a:path>
              </a:pathLst>
            </a:custGeom>
            <a:solidFill>
              <a:srgbClr val="F8FAFC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9DDB29CD-FCA3-868F-B3A2-9BF75DE679A3}"/>
                </a:ext>
              </a:extLst>
            </p:cNvPr>
            <p:cNvSpPr txBox="1"/>
            <p:nvPr/>
          </p:nvSpPr>
          <p:spPr>
            <a:xfrm>
              <a:off x="511810" y="4577080"/>
              <a:ext cx="80021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新宿中央公園</a:t>
              </a: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3B33F123-77DD-E008-708C-50B1E17550EC}"/>
                </a:ext>
              </a:extLst>
            </p:cNvPr>
            <p:cNvSpPr txBox="1"/>
            <p:nvPr/>
          </p:nvSpPr>
          <p:spPr>
            <a:xfrm>
              <a:off x="1648455" y="4570730"/>
              <a:ext cx="67358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Park-PFI</a:t>
              </a: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2C949FB6-6D7A-1FE1-E391-99189973E087}"/>
                </a:ext>
              </a:extLst>
            </p:cNvPr>
            <p:cNvSpPr txBox="1"/>
            <p:nvPr/>
          </p:nvSpPr>
          <p:spPr>
            <a:xfrm>
              <a:off x="2567093" y="4577080"/>
              <a:ext cx="100540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利用者満足度向上</a:t>
              </a:r>
            </a:p>
          </p:txBody>
        </p:sp>
        <p:sp>
          <p:nvSpPr>
            <p:cNvPr id="67" name="フリーフォーム: 図形 66">
              <a:extLst>
                <a:ext uri="{FF2B5EF4-FFF2-40B4-BE49-F238E27FC236}">
                  <a16:creationId xmlns:a16="http://schemas.microsoft.com/office/drawing/2014/main" id="{B80A2DAE-EC0D-6998-BBFD-84F67134BF8A}"/>
                </a:ext>
              </a:extLst>
            </p:cNvPr>
            <p:cNvSpPr/>
            <p:nvPr/>
          </p:nvSpPr>
          <p:spPr>
            <a:xfrm>
              <a:off x="539750" y="4762500"/>
              <a:ext cx="3048000" cy="190500"/>
            </a:xfrm>
            <a:custGeom>
              <a:avLst/>
              <a:gdLst>
                <a:gd name="connsiteX0" fmla="*/ 60 w 3048000"/>
                <a:gd name="connsiteY0" fmla="*/ 130 h 190500"/>
                <a:gd name="connsiteX1" fmla="*/ 3048060 w 3048000"/>
                <a:gd name="connsiteY1" fmla="*/ 130 h 190500"/>
                <a:gd name="connsiteX2" fmla="*/ 3048060 w 3048000"/>
                <a:gd name="connsiteY2" fmla="*/ 190630 h 190500"/>
                <a:gd name="connsiteX3" fmla="*/ 60 w 3048000"/>
                <a:gd name="connsiteY3" fmla="*/ 190630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8000" h="190500">
                  <a:moveTo>
                    <a:pt x="60" y="130"/>
                  </a:moveTo>
                  <a:lnTo>
                    <a:pt x="3048060" y="130"/>
                  </a:lnTo>
                  <a:lnTo>
                    <a:pt x="3048060" y="190630"/>
                  </a:lnTo>
                  <a:lnTo>
                    <a:pt x="60" y="190630"/>
                  </a:lnTo>
                  <a:close/>
                </a:path>
              </a:pathLst>
            </a:custGeom>
            <a:solidFill>
              <a:srgbClr val="FFFFFF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BB05C384-F38E-F1D6-296D-5EE7F6EA1DA9}"/>
                </a:ext>
              </a:extLst>
            </p:cNvPr>
            <p:cNvSpPr txBox="1"/>
            <p:nvPr/>
          </p:nvSpPr>
          <p:spPr>
            <a:xfrm>
              <a:off x="511810" y="4767580"/>
              <a:ext cx="80021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渋谷宮下公園</a:t>
              </a:r>
            </a:p>
          </p:txBody>
        </p: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E1FA110E-3BFD-94EF-1687-F79E6F4C1E11}"/>
                </a:ext>
              </a:extLst>
            </p:cNvPr>
            <p:cNvSpPr txBox="1"/>
            <p:nvPr/>
          </p:nvSpPr>
          <p:spPr>
            <a:xfrm>
              <a:off x="1648455" y="4761230"/>
              <a:ext cx="71846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PPP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再開発</a:t>
              </a: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F11632BC-1E28-1A41-D5EE-33DF2C508FB2}"/>
                </a:ext>
              </a:extLst>
            </p:cNvPr>
            <p:cNvSpPr txBox="1"/>
            <p:nvPr/>
          </p:nvSpPr>
          <p:spPr>
            <a:xfrm>
              <a:off x="2567093" y="4767580"/>
              <a:ext cx="100540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都市観光拠点創出</a:t>
              </a:r>
            </a:p>
          </p:txBody>
        </p:sp>
        <p:sp>
          <p:nvSpPr>
            <p:cNvPr id="71" name="フリーフォーム: 図形 70">
              <a:extLst>
                <a:ext uri="{FF2B5EF4-FFF2-40B4-BE49-F238E27FC236}">
                  <a16:creationId xmlns:a16="http://schemas.microsoft.com/office/drawing/2014/main" id="{F46F926A-7659-F837-7C24-C7CA2D295660}"/>
                </a:ext>
              </a:extLst>
            </p:cNvPr>
            <p:cNvSpPr/>
            <p:nvPr/>
          </p:nvSpPr>
          <p:spPr>
            <a:xfrm>
              <a:off x="311145" y="4953000"/>
              <a:ext cx="3048000" cy="190500"/>
            </a:xfrm>
            <a:custGeom>
              <a:avLst/>
              <a:gdLst>
                <a:gd name="connsiteX0" fmla="*/ 60 w 3048000"/>
                <a:gd name="connsiteY0" fmla="*/ 130 h 190500"/>
                <a:gd name="connsiteX1" fmla="*/ 3048060 w 3048000"/>
                <a:gd name="connsiteY1" fmla="*/ 130 h 190500"/>
                <a:gd name="connsiteX2" fmla="*/ 3048060 w 3048000"/>
                <a:gd name="connsiteY2" fmla="*/ 190630 h 190500"/>
                <a:gd name="connsiteX3" fmla="*/ 60 w 3048000"/>
                <a:gd name="connsiteY3" fmla="*/ 190630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8000" h="190500">
                  <a:moveTo>
                    <a:pt x="60" y="130"/>
                  </a:moveTo>
                  <a:lnTo>
                    <a:pt x="3048060" y="130"/>
                  </a:lnTo>
                  <a:lnTo>
                    <a:pt x="3048060" y="190630"/>
                  </a:lnTo>
                  <a:lnTo>
                    <a:pt x="60" y="190630"/>
                  </a:lnTo>
                  <a:close/>
                </a:path>
              </a:pathLst>
            </a:custGeom>
            <a:solidFill>
              <a:srgbClr val="F8FAFC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2A706A79-646C-B1C7-FA81-1D153AABEC24}"/>
                </a:ext>
              </a:extLst>
            </p:cNvPr>
            <p:cNvSpPr txBox="1"/>
            <p:nvPr/>
          </p:nvSpPr>
          <p:spPr>
            <a:xfrm>
              <a:off x="511810" y="4958080"/>
              <a:ext cx="100540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千代田区合同庁舎</a:t>
              </a:r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55585BFD-D21A-E8E6-3C2D-F8E915D726BB}"/>
                </a:ext>
              </a:extLst>
            </p:cNvPr>
            <p:cNvSpPr txBox="1"/>
            <p:nvPr/>
          </p:nvSpPr>
          <p:spPr>
            <a:xfrm>
              <a:off x="1648457" y="4951730"/>
              <a:ext cx="37061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PFI</a:t>
              </a:r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9F90B543-7C30-F410-7B79-0C1EA436F901}"/>
                </a:ext>
              </a:extLst>
            </p:cNvPr>
            <p:cNvSpPr txBox="1"/>
            <p:nvPr/>
          </p:nvSpPr>
          <p:spPr>
            <a:xfrm>
              <a:off x="2567093" y="4951730"/>
              <a:ext cx="112082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約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19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億円コスト削減</a:t>
              </a:r>
            </a:p>
          </p:txBody>
        </p:sp>
        <p:sp>
          <p:nvSpPr>
            <p:cNvPr id="75" name="フリーフォーム: 図形 74">
              <a:extLst>
                <a:ext uri="{FF2B5EF4-FFF2-40B4-BE49-F238E27FC236}">
                  <a16:creationId xmlns:a16="http://schemas.microsoft.com/office/drawing/2014/main" id="{9C6007C7-1F36-4DA9-81E4-6511473A465D}"/>
                </a:ext>
              </a:extLst>
            </p:cNvPr>
            <p:cNvSpPr/>
            <p:nvPr/>
          </p:nvSpPr>
          <p:spPr>
            <a:xfrm>
              <a:off x="539750" y="5143500"/>
              <a:ext cx="3048000" cy="190500"/>
            </a:xfrm>
            <a:custGeom>
              <a:avLst/>
              <a:gdLst>
                <a:gd name="connsiteX0" fmla="*/ 60 w 3048000"/>
                <a:gd name="connsiteY0" fmla="*/ 130 h 190500"/>
                <a:gd name="connsiteX1" fmla="*/ 3048060 w 3048000"/>
                <a:gd name="connsiteY1" fmla="*/ 130 h 190500"/>
                <a:gd name="connsiteX2" fmla="*/ 3048060 w 3048000"/>
                <a:gd name="connsiteY2" fmla="*/ 190630 h 190500"/>
                <a:gd name="connsiteX3" fmla="*/ 60 w 3048000"/>
                <a:gd name="connsiteY3" fmla="*/ 190630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48000" h="190500">
                  <a:moveTo>
                    <a:pt x="60" y="130"/>
                  </a:moveTo>
                  <a:lnTo>
                    <a:pt x="3048060" y="130"/>
                  </a:lnTo>
                  <a:lnTo>
                    <a:pt x="3048060" y="190630"/>
                  </a:lnTo>
                  <a:lnTo>
                    <a:pt x="60" y="190630"/>
                  </a:lnTo>
                  <a:close/>
                </a:path>
              </a:pathLst>
            </a:custGeom>
            <a:solidFill>
              <a:srgbClr val="FFFFFF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9C05A1F7-D82E-FD35-A953-35C5BEA47BBA}"/>
                </a:ext>
              </a:extLst>
            </p:cNvPr>
            <p:cNvSpPr txBox="1"/>
            <p:nvPr/>
          </p:nvSpPr>
          <p:spPr>
            <a:xfrm>
              <a:off x="511810" y="5148580"/>
              <a:ext cx="69762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大阪城公園</a:t>
              </a: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154CA96D-E23F-C73E-204F-2DEEB3193AE3}"/>
                </a:ext>
              </a:extLst>
            </p:cNvPr>
            <p:cNvSpPr txBox="1"/>
            <p:nvPr/>
          </p:nvSpPr>
          <p:spPr>
            <a:xfrm>
              <a:off x="1648455" y="5148580"/>
              <a:ext cx="102624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パークマネジメント</a:t>
              </a:r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79DCF72E-BC41-2525-C950-2E322F0F663F}"/>
                </a:ext>
              </a:extLst>
            </p:cNvPr>
            <p:cNvSpPr txBox="1"/>
            <p:nvPr/>
          </p:nvSpPr>
          <p:spPr>
            <a:xfrm>
              <a:off x="2567093" y="5148580"/>
              <a:ext cx="11079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指定管理料ゼロ運営</a:t>
              </a:r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B1AB1B00-2E0B-AF40-FA3B-D248E98DE5C2}"/>
                </a:ext>
              </a:extLst>
            </p:cNvPr>
            <p:cNvSpPr txBox="1"/>
            <p:nvPr/>
          </p:nvSpPr>
          <p:spPr>
            <a:xfrm>
              <a:off x="3718560" y="4088130"/>
              <a:ext cx="157607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Segoe UI Emoji"/>
                  <a:rtl val="0"/>
                </a:rPr>
                <a:t>📈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PPP/PFI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導入効果</a:t>
              </a:r>
            </a:p>
          </p:txBody>
        </p:sp>
        <p:sp>
          <p:nvSpPr>
            <p:cNvPr id="80" name="フリーフォーム: 図形 79">
              <a:extLst>
                <a:ext uri="{FF2B5EF4-FFF2-40B4-BE49-F238E27FC236}">
                  <a16:creationId xmlns:a16="http://schemas.microsoft.com/office/drawing/2014/main" id="{DC312BCE-39E9-2D81-CA71-78A699A23500}"/>
                </a:ext>
              </a:extLst>
            </p:cNvPr>
            <p:cNvSpPr/>
            <p:nvPr/>
          </p:nvSpPr>
          <p:spPr>
            <a:xfrm>
              <a:off x="3810000" y="4445000"/>
              <a:ext cx="508000" cy="952500"/>
            </a:xfrm>
            <a:custGeom>
              <a:avLst/>
              <a:gdLst>
                <a:gd name="connsiteX0" fmla="*/ 60 w 508000"/>
                <a:gd name="connsiteY0" fmla="*/ 130 h 952500"/>
                <a:gd name="connsiteX1" fmla="*/ 508060 w 508000"/>
                <a:gd name="connsiteY1" fmla="*/ 130 h 952500"/>
                <a:gd name="connsiteX2" fmla="*/ 508060 w 508000"/>
                <a:gd name="connsiteY2" fmla="*/ 952630 h 952500"/>
                <a:gd name="connsiteX3" fmla="*/ 60 w 508000"/>
                <a:gd name="connsiteY3" fmla="*/ 95263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952500">
                  <a:moveTo>
                    <a:pt x="60" y="130"/>
                  </a:moveTo>
                  <a:lnTo>
                    <a:pt x="508060" y="130"/>
                  </a:lnTo>
                  <a:lnTo>
                    <a:pt x="508060" y="952630"/>
                  </a:lnTo>
                  <a:lnTo>
                    <a:pt x="60" y="952630"/>
                  </a:lnTo>
                  <a:close/>
                </a:path>
              </a:pathLst>
            </a:custGeom>
            <a:solidFill>
              <a:srgbClr val="F8FAFC"/>
            </a:solidFill>
            <a:ln w="6350" cap="flat">
              <a:solidFill>
                <a:srgbClr val="E2E8F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1" name="フリーフォーム: 図形 80">
              <a:extLst>
                <a:ext uri="{FF2B5EF4-FFF2-40B4-BE49-F238E27FC236}">
                  <a16:creationId xmlns:a16="http://schemas.microsoft.com/office/drawing/2014/main" id="{768D34E8-6BE8-0A7C-5190-CDBB3BDF631A}"/>
                </a:ext>
              </a:extLst>
            </p:cNvPr>
            <p:cNvSpPr/>
            <p:nvPr/>
          </p:nvSpPr>
          <p:spPr>
            <a:xfrm>
              <a:off x="3810000" y="5016500"/>
              <a:ext cx="508000" cy="381000"/>
            </a:xfrm>
            <a:custGeom>
              <a:avLst/>
              <a:gdLst>
                <a:gd name="connsiteX0" fmla="*/ 60 w 508000"/>
                <a:gd name="connsiteY0" fmla="*/ 130 h 381000"/>
                <a:gd name="connsiteX1" fmla="*/ 508060 w 508000"/>
                <a:gd name="connsiteY1" fmla="*/ 130 h 381000"/>
                <a:gd name="connsiteX2" fmla="*/ 508060 w 508000"/>
                <a:gd name="connsiteY2" fmla="*/ 381130 h 381000"/>
                <a:gd name="connsiteX3" fmla="*/ 60 w 508000"/>
                <a:gd name="connsiteY3" fmla="*/ 381130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381000">
                  <a:moveTo>
                    <a:pt x="60" y="130"/>
                  </a:moveTo>
                  <a:lnTo>
                    <a:pt x="508060" y="130"/>
                  </a:lnTo>
                  <a:lnTo>
                    <a:pt x="508060" y="381130"/>
                  </a:lnTo>
                  <a:lnTo>
                    <a:pt x="60" y="381130"/>
                  </a:lnTo>
                  <a:close/>
                </a:path>
              </a:pathLst>
            </a:custGeom>
            <a:gradFill>
              <a:gsLst>
                <a:gs pos="0">
                  <a:srgbClr val="1E40AF"/>
                </a:gs>
                <a:gs pos="50000">
                  <a:srgbClr val="2151CD"/>
                </a:gs>
                <a:gs pos="100000">
                  <a:srgbClr val="2563EB"/>
                </a:gs>
              </a:gsLst>
              <a:lin ang="5400000" scaled="1"/>
            </a:gra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5C2A7B2E-6C5B-DBF2-801B-1A5DA68E3AB1}"/>
                </a:ext>
              </a:extLst>
            </p:cNvPr>
            <p:cNvSpPr txBox="1"/>
            <p:nvPr/>
          </p:nvSpPr>
          <p:spPr>
            <a:xfrm>
              <a:off x="3820160" y="5351780"/>
              <a:ext cx="49244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財政負担</a:t>
              </a:r>
            </a:p>
          </p:txBody>
        </p:sp>
        <p:sp>
          <p:nvSpPr>
            <p:cNvPr id="83" name="テキスト ボックス 82">
              <a:extLst>
                <a:ext uri="{FF2B5EF4-FFF2-40B4-BE49-F238E27FC236}">
                  <a16:creationId xmlns:a16="http://schemas.microsoft.com/office/drawing/2014/main" id="{6F5DB96D-8B64-774B-36F9-F364487EB520}"/>
                </a:ext>
              </a:extLst>
            </p:cNvPr>
            <p:cNvSpPr txBox="1"/>
            <p:nvPr/>
          </p:nvSpPr>
          <p:spPr>
            <a:xfrm>
              <a:off x="3855085" y="4831080"/>
              <a:ext cx="45397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▼40%</a:t>
              </a:r>
            </a:p>
          </p:txBody>
        </p:sp>
        <p:sp>
          <p:nvSpPr>
            <p:cNvPr id="84" name="フリーフォーム: 図形 83">
              <a:extLst>
                <a:ext uri="{FF2B5EF4-FFF2-40B4-BE49-F238E27FC236}">
                  <a16:creationId xmlns:a16="http://schemas.microsoft.com/office/drawing/2014/main" id="{AAB92FF4-E864-F6ED-4E97-B511FCACD237}"/>
                </a:ext>
              </a:extLst>
            </p:cNvPr>
            <p:cNvSpPr/>
            <p:nvPr/>
          </p:nvSpPr>
          <p:spPr>
            <a:xfrm>
              <a:off x="4445000" y="4445000"/>
              <a:ext cx="508000" cy="952500"/>
            </a:xfrm>
            <a:custGeom>
              <a:avLst/>
              <a:gdLst>
                <a:gd name="connsiteX0" fmla="*/ 60 w 508000"/>
                <a:gd name="connsiteY0" fmla="*/ 130 h 952500"/>
                <a:gd name="connsiteX1" fmla="*/ 508060 w 508000"/>
                <a:gd name="connsiteY1" fmla="*/ 130 h 952500"/>
                <a:gd name="connsiteX2" fmla="*/ 508060 w 508000"/>
                <a:gd name="connsiteY2" fmla="*/ 952630 h 952500"/>
                <a:gd name="connsiteX3" fmla="*/ 60 w 508000"/>
                <a:gd name="connsiteY3" fmla="*/ 95263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952500">
                  <a:moveTo>
                    <a:pt x="60" y="130"/>
                  </a:moveTo>
                  <a:lnTo>
                    <a:pt x="508060" y="130"/>
                  </a:lnTo>
                  <a:lnTo>
                    <a:pt x="508060" y="952630"/>
                  </a:lnTo>
                  <a:lnTo>
                    <a:pt x="60" y="952630"/>
                  </a:lnTo>
                  <a:close/>
                </a:path>
              </a:pathLst>
            </a:custGeom>
            <a:solidFill>
              <a:srgbClr val="F8FAFC"/>
            </a:solidFill>
            <a:ln w="6350" cap="flat">
              <a:solidFill>
                <a:srgbClr val="E2E8F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5" name="フリーフォーム: 図形 84">
              <a:extLst>
                <a:ext uri="{FF2B5EF4-FFF2-40B4-BE49-F238E27FC236}">
                  <a16:creationId xmlns:a16="http://schemas.microsoft.com/office/drawing/2014/main" id="{17A286E4-A369-6B7A-3699-E8C818C28831}"/>
                </a:ext>
              </a:extLst>
            </p:cNvPr>
            <p:cNvSpPr/>
            <p:nvPr/>
          </p:nvSpPr>
          <p:spPr>
            <a:xfrm>
              <a:off x="4445000" y="4635500"/>
              <a:ext cx="508000" cy="762000"/>
            </a:xfrm>
            <a:custGeom>
              <a:avLst/>
              <a:gdLst>
                <a:gd name="connsiteX0" fmla="*/ 60 w 508000"/>
                <a:gd name="connsiteY0" fmla="*/ 130 h 762000"/>
                <a:gd name="connsiteX1" fmla="*/ 508060 w 508000"/>
                <a:gd name="connsiteY1" fmla="*/ 130 h 762000"/>
                <a:gd name="connsiteX2" fmla="*/ 508060 w 508000"/>
                <a:gd name="connsiteY2" fmla="*/ 762130 h 762000"/>
                <a:gd name="connsiteX3" fmla="*/ 60 w 508000"/>
                <a:gd name="connsiteY3" fmla="*/ 76213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762000">
                  <a:moveTo>
                    <a:pt x="60" y="130"/>
                  </a:moveTo>
                  <a:lnTo>
                    <a:pt x="508060" y="130"/>
                  </a:lnTo>
                  <a:lnTo>
                    <a:pt x="508060" y="762130"/>
                  </a:lnTo>
                  <a:lnTo>
                    <a:pt x="60" y="762130"/>
                  </a:lnTo>
                  <a:close/>
                </a:path>
              </a:pathLst>
            </a:custGeom>
            <a:gradFill>
              <a:gsLst>
                <a:gs pos="0">
                  <a:srgbClr val="1E40AF"/>
                </a:gs>
                <a:gs pos="50000">
                  <a:srgbClr val="2151CD"/>
                </a:gs>
                <a:gs pos="100000">
                  <a:srgbClr val="2563EB"/>
                </a:gs>
              </a:gsLst>
              <a:lin ang="5400000" scaled="1"/>
            </a:gra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BA74485C-BECF-5EA4-5AA6-539EC47BA94A}"/>
                </a:ext>
              </a:extLst>
            </p:cNvPr>
            <p:cNvSpPr txBox="1"/>
            <p:nvPr/>
          </p:nvSpPr>
          <p:spPr>
            <a:xfrm>
              <a:off x="4455160" y="5351780"/>
              <a:ext cx="49244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サービス</a:t>
              </a:r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876EBC9B-55FC-B38B-E906-15241A451755}"/>
                </a:ext>
              </a:extLst>
            </p:cNvPr>
            <p:cNvSpPr txBox="1"/>
            <p:nvPr/>
          </p:nvSpPr>
          <p:spPr>
            <a:xfrm>
              <a:off x="4490085" y="4450080"/>
              <a:ext cx="45397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▲80%</a:t>
              </a:r>
            </a:p>
          </p:txBody>
        </p:sp>
        <p:sp>
          <p:nvSpPr>
            <p:cNvPr id="88" name="フリーフォーム: 図形 87">
              <a:extLst>
                <a:ext uri="{FF2B5EF4-FFF2-40B4-BE49-F238E27FC236}">
                  <a16:creationId xmlns:a16="http://schemas.microsoft.com/office/drawing/2014/main" id="{F992367C-24E5-A83E-06C4-75295DBAC12E}"/>
                </a:ext>
              </a:extLst>
            </p:cNvPr>
            <p:cNvSpPr/>
            <p:nvPr/>
          </p:nvSpPr>
          <p:spPr>
            <a:xfrm>
              <a:off x="5080000" y="4445000"/>
              <a:ext cx="508000" cy="952500"/>
            </a:xfrm>
            <a:custGeom>
              <a:avLst/>
              <a:gdLst>
                <a:gd name="connsiteX0" fmla="*/ 60 w 508000"/>
                <a:gd name="connsiteY0" fmla="*/ 130 h 952500"/>
                <a:gd name="connsiteX1" fmla="*/ 508060 w 508000"/>
                <a:gd name="connsiteY1" fmla="*/ 130 h 952500"/>
                <a:gd name="connsiteX2" fmla="*/ 508060 w 508000"/>
                <a:gd name="connsiteY2" fmla="*/ 952630 h 952500"/>
                <a:gd name="connsiteX3" fmla="*/ 60 w 508000"/>
                <a:gd name="connsiteY3" fmla="*/ 95263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952500">
                  <a:moveTo>
                    <a:pt x="60" y="130"/>
                  </a:moveTo>
                  <a:lnTo>
                    <a:pt x="508060" y="130"/>
                  </a:lnTo>
                  <a:lnTo>
                    <a:pt x="508060" y="952630"/>
                  </a:lnTo>
                  <a:lnTo>
                    <a:pt x="60" y="952630"/>
                  </a:lnTo>
                  <a:close/>
                </a:path>
              </a:pathLst>
            </a:custGeom>
            <a:solidFill>
              <a:srgbClr val="F8FAFC"/>
            </a:solidFill>
            <a:ln w="6350" cap="flat">
              <a:solidFill>
                <a:srgbClr val="E2E8F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9" name="フリーフォーム: 図形 88">
              <a:extLst>
                <a:ext uri="{FF2B5EF4-FFF2-40B4-BE49-F238E27FC236}">
                  <a16:creationId xmlns:a16="http://schemas.microsoft.com/office/drawing/2014/main" id="{7710572F-0431-7B79-4DEA-2BE05ECC3292}"/>
                </a:ext>
              </a:extLst>
            </p:cNvPr>
            <p:cNvSpPr/>
            <p:nvPr/>
          </p:nvSpPr>
          <p:spPr>
            <a:xfrm>
              <a:off x="5080000" y="4762500"/>
              <a:ext cx="508000" cy="635000"/>
            </a:xfrm>
            <a:custGeom>
              <a:avLst/>
              <a:gdLst>
                <a:gd name="connsiteX0" fmla="*/ 60 w 508000"/>
                <a:gd name="connsiteY0" fmla="*/ 130 h 635000"/>
                <a:gd name="connsiteX1" fmla="*/ 508060 w 508000"/>
                <a:gd name="connsiteY1" fmla="*/ 130 h 635000"/>
                <a:gd name="connsiteX2" fmla="*/ 508060 w 508000"/>
                <a:gd name="connsiteY2" fmla="*/ 635130 h 635000"/>
                <a:gd name="connsiteX3" fmla="*/ 60 w 508000"/>
                <a:gd name="connsiteY3" fmla="*/ 635130 h 635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635000">
                  <a:moveTo>
                    <a:pt x="60" y="130"/>
                  </a:moveTo>
                  <a:lnTo>
                    <a:pt x="508060" y="130"/>
                  </a:lnTo>
                  <a:lnTo>
                    <a:pt x="508060" y="635130"/>
                  </a:lnTo>
                  <a:lnTo>
                    <a:pt x="60" y="635130"/>
                  </a:lnTo>
                  <a:close/>
                </a:path>
              </a:pathLst>
            </a:custGeom>
            <a:gradFill>
              <a:gsLst>
                <a:gs pos="0">
                  <a:srgbClr val="1E40AF"/>
                </a:gs>
                <a:gs pos="50000">
                  <a:srgbClr val="2151CD"/>
                </a:gs>
                <a:gs pos="100000">
                  <a:srgbClr val="2563EB"/>
                </a:gs>
              </a:gsLst>
              <a:lin ang="5400000" scaled="1"/>
            </a:gra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90DDC68A-18F6-74D8-4610-05DDC2C7E59E}"/>
                </a:ext>
              </a:extLst>
            </p:cNvPr>
            <p:cNvSpPr txBox="1"/>
            <p:nvPr/>
          </p:nvSpPr>
          <p:spPr>
            <a:xfrm>
              <a:off x="5090160" y="5351780"/>
              <a:ext cx="49244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利用者数</a:t>
              </a: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DD7C7EAD-AADE-4D31-06C5-A1E204A7008C}"/>
                </a:ext>
              </a:extLst>
            </p:cNvPr>
            <p:cNvSpPr txBox="1"/>
            <p:nvPr/>
          </p:nvSpPr>
          <p:spPr>
            <a:xfrm>
              <a:off x="5125085" y="4577080"/>
              <a:ext cx="45397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▲67%</a:t>
              </a:r>
            </a:p>
          </p:txBody>
        </p:sp>
        <p:sp>
          <p:nvSpPr>
            <p:cNvPr id="92" name="フリーフォーム: 図形 91">
              <a:extLst>
                <a:ext uri="{FF2B5EF4-FFF2-40B4-BE49-F238E27FC236}">
                  <a16:creationId xmlns:a16="http://schemas.microsoft.com/office/drawing/2014/main" id="{E4F2A5D0-ABEF-6F72-AF14-1F51E3FC2458}"/>
                </a:ext>
              </a:extLst>
            </p:cNvPr>
            <p:cNvSpPr/>
            <p:nvPr/>
          </p:nvSpPr>
          <p:spPr>
            <a:xfrm>
              <a:off x="5715000" y="4445000"/>
              <a:ext cx="508000" cy="952500"/>
            </a:xfrm>
            <a:custGeom>
              <a:avLst/>
              <a:gdLst>
                <a:gd name="connsiteX0" fmla="*/ 60 w 508000"/>
                <a:gd name="connsiteY0" fmla="*/ 130 h 952500"/>
                <a:gd name="connsiteX1" fmla="*/ 508060 w 508000"/>
                <a:gd name="connsiteY1" fmla="*/ 130 h 952500"/>
                <a:gd name="connsiteX2" fmla="*/ 508060 w 508000"/>
                <a:gd name="connsiteY2" fmla="*/ 952630 h 952500"/>
                <a:gd name="connsiteX3" fmla="*/ 60 w 508000"/>
                <a:gd name="connsiteY3" fmla="*/ 95263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952500">
                  <a:moveTo>
                    <a:pt x="60" y="130"/>
                  </a:moveTo>
                  <a:lnTo>
                    <a:pt x="508060" y="130"/>
                  </a:lnTo>
                  <a:lnTo>
                    <a:pt x="508060" y="952630"/>
                  </a:lnTo>
                  <a:lnTo>
                    <a:pt x="60" y="952630"/>
                  </a:lnTo>
                  <a:close/>
                </a:path>
              </a:pathLst>
            </a:custGeom>
            <a:solidFill>
              <a:srgbClr val="F8FAFC"/>
            </a:solidFill>
            <a:ln w="6350" cap="flat">
              <a:solidFill>
                <a:srgbClr val="E2E8F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3" name="フリーフォーム: 図形 92">
              <a:extLst>
                <a:ext uri="{FF2B5EF4-FFF2-40B4-BE49-F238E27FC236}">
                  <a16:creationId xmlns:a16="http://schemas.microsoft.com/office/drawing/2014/main" id="{FF59A621-DFB0-5BD6-B7B2-94E04776F7B7}"/>
                </a:ext>
              </a:extLst>
            </p:cNvPr>
            <p:cNvSpPr/>
            <p:nvPr/>
          </p:nvSpPr>
          <p:spPr>
            <a:xfrm>
              <a:off x="5715000" y="4826000"/>
              <a:ext cx="508000" cy="571500"/>
            </a:xfrm>
            <a:custGeom>
              <a:avLst/>
              <a:gdLst>
                <a:gd name="connsiteX0" fmla="*/ 60 w 508000"/>
                <a:gd name="connsiteY0" fmla="*/ 130 h 571500"/>
                <a:gd name="connsiteX1" fmla="*/ 508060 w 508000"/>
                <a:gd name="connsiteY1" fmla="*/ 130 h 571500"/>
                <a:gd name="connsiteX2" fmla="*/ 508060 w 508000"/>
                <a:gd name="connsiteY2" fmla="*/ 571630 h 571500"/>
                <a:gd name="connsiteX3" fmla="*/ 60 w 508000"/>
                <a:gd name="connsiteY3" fmla="*/ 57163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571500">
                  <a:moveTo>
                    <a:pt x="60" y="130"/>
                  </a:moveTo>
                  <a:lnTo>
                    <a:pt x="508060" y="130"/>
                  </a:lnTo>
                  <a:lnTo>
                    <a:pt x="508060" y="571630"/>
                  </a:lnTo>
                  <a:lnTo>
                    <a:pt x="60" y="571630"/>
                  </a:lnTo>
                  <a:close/>
                </a:path>
              </a:pathLst>
            </a:custGeom>
            <a:gradFill>
              <a:gsLst>
                <a:gs pos="0">
                  <a:srgbClr val="1E40AF"/>
                </a:gs>
                <a:gs pos="50000">
                  <a:srgbClr val="2151CD"/>
                </a:gs>
                <a:gs pos="100000">
                  <a:srgbClr val="2563EB"/>
                </a:gs>
              </a:gsLst>
              <a:lin ang="5400000" scaled="1"/>
            </a:gra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63567B0E-70FC-BAD4-F4E7-F92865C26F16}"/>
                </a:ext>
              </a:extLst>
            </p:cNvPr>
            <p:cNvSpPr txBox="1"/>
            <p:nvPr/>
          </p:nvSpPr>
          <p:spPr>
            <a:xfrm>
              <a:off x="5725160" y="5351780"/>
              <a:ext cx="49244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維持管理</a:t>
              </a:r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F7384434-9028-0F73-2458-4C1F66FAECCA}"/>
                </a:ext>
              </a:extLst>
            </p:cNvPr>
            <p:cNvSpPr txBox="1"/>
            <p:nvPr/>
          </p:nvSpPr>
          <p:spPr>
            <a:xfrm>
              <a:off x="5760085" y="4640580"/>
              <a:ext cx="45397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▲60%</a:t>
              </a:r>
            </a:p>
          </p:txBody>
        </p:sp>
        <p:sp>
          <p:nvSpPr>
            <p:cNvPr id="96" name="フリーフォーム: 図形 95">
              <a:extLst>
                <a:ext uri="{FF2B5EF4-FFF2-40B4-BE49-F238E27FC236}">
                  <a16:creationId xmlns:a16="http://schemas.microsoft.com/office/drawing/2014/main" id="{DA9F2F8C-5124-8972-E5BA-07AD6C01E50C}"/>
                </a:ext>
              </a:extLst>
            </p:cNvPr>
            <p:cNvSpPr/>
            <p:nvPr/>
          </p:nvSpPr>
          <p:spPr>
            <a:xfrm>
              <a:off x="6350000" y="4445000"/>
              <a:ext cx="508000" cy="952500"/>
            </a:xfrm>
            <a:custGeom>
              <a:avLst/>
              <a:gdLst>
                <a:gd name="connsiteX0" fmla="*/ 60 w 508000"/>
                <a:gd name="connsiteY0" fmla="*/ 130 h 952500"/>
                <a:gd name="connsiteX1" fmla="*/ 508060 w 508000"/>
                <a:gd name="connsiteY1" fmla="*/ 130 h 952500"/>
                <a:gd name="connsiteX2" fmla="*/ 508060 w 508000"/>
                <a:gd name="connsiteY2" fmla="*/ 952630 h 952500"/>
                <a:gd name="connsiteX3" fmla="*/ 60 w 508000"/>
                <a:gd name="connsiteY3" fmla="*/ 95263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952500">
                  <a:moveTo>
                    <a:pt x="60" y="130"/>
                  </a:moveTo>
                  <a:lnTo>
                    <a:pt x="508060" y="130"/>
                  </a:lnTo>
                  <a:lnTo>
                    <a:pt x="508060" y="952630"/>
                  </a:lnTo>
                  <a:lnTo>
                    <a:pt x="60" y="952630"/>
                  </a:lnTo>
                  <a:close/>
                </a:path>
              </a:pathLst>
            </a:custGeom>
            <a:solidFill>
              <a:srgbClr val="F8FAFC"/>
            </a:solidFill>
            <a:ln w="6350" cap="flat">
              <a:solidFill>
                <a:srgbClr val="E2E8F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7" name="フリーフォーム: 図形 96">
              <a:extLst>
                <a:ext uri="{FF2B5EF4-FFF2-40B4-BE49-F238E27FC236}">
                  <a16:creationId xmlns:a16="http://schemas.microsoft.com/office/drawing/2014/main" id="{3701D016-E025-927F-3A02-68E7E861E630}"/>
                </a:ext>
              </a:extLst>
            </p:cNvPr>
            <p:cNvSpPr/>
            <p:nvPr/>
          </p:nvSpPr>
          <p:spPr>
            <a:xfrm>
              <a:off x="6350000" y="4921250"/>
              <a:ext cx="508000" cy="476250"/>
            </a:xfrm>
            <a:custGeom>
              <a:avLst/>
              <a:gdLst>
                <a:gd name="connsiteX0" fmla="*/ 60 w 508000"/>
                <a:gd name="connsiteY0" fmla="*/ 130 h 476250"/>
                <a:gd name="connsiteX1" fmla="*/ 508060 w 508000"/>
                <a:gd name="connsiteY1" fmla="*/ 130 h 476250"/>
                <a:gd name="connsiteX2" fmla="*/ 508060 w 508000"/>
                <a:gd name="connsiteY2" fmla="*/ 476380 h 476250"/>
                <a:gd name="connsiteX3" fmla="*/ 60 w 508000"/>
                <a:gd name="connsiteY3" fmla="*/ 476380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476250">
                  <a:moveTo>
                    <a:pt x="60" y="130"/>
                  </a:moveTo>
                  <a:lnTo>
                    <a:pt x="508060" y="130"/>
                  </a:lnTo>
                  <a:lnTo>
                    <a:pt x="508060" y="476380"/>
                  </a:lnTo>
                  <a:lnTo>
                    <a:pt x="60" y="476380"/>
                  </a:lnTo>
                  <a:close/>
                </a:path>
              </a:pathLst>
            </a:custGeom>
            <a:gradFill>
              <a:gsLst>
                <a:gs pos="0">
                  <a:srgbClr val="1E40AF"/>
                </a:gs>
                <a:gs pos="50000">
                  <a:srgbClr val="2151CD"/>
                </a:gs>
                <a:gs pos="100000">
                  <a:srgbClr val="2563EB"/>
                </a:gs>
              </a:gsLst>
              <a:lin ang="5400000" scaled="1"/>
            </a:gra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E859964D-9CCF-6885-8B24-6DCADB0731D0}"/>
                </a:ext>
              </a:extLst>
            </p:cNvPr>
            <p:cNvSpPr txBox="1"/>
            <p:nvPr/>
          </p:nvSpPr>
          <p:spPr>
            <a:xfrm>
              <a:off x="6360160" y="5351780"/>
              <a:ext cx="492443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運営効率</a:t>
              </a:r>
            </a:p>
          </p:txBody>
        </p: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C3758419-BB0D-E885-F9B3-6C84ECE5FAA6}"/>
                </a:ext>
              </a:extLst>
            </p:cNvPr>
            <p:cNvSpPr txBox="1"/>
            <p:nvPr/>
          </p:nvSpPr>
          <p:spPr>
            <a:xfrm>
              <a:off x="6395085" y="4735830"/>
              <a:ext cx="45397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600" spc="0" baseline="0">
                  <a:ln/>
                  <a:solidFill>
                    <a:srgbClr val="475569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▲50%</a:t>
              </a:r>
            </a:p>
          </p:txBody>
        </p:sp>
      </p:grpSp>
      <p:grpSp>
        <p:nvGrpSpPr>
          <p:cNvPr id="100" name="グラフィックス 4">
            <a:extLst>
              <a:ext uri="{FF2B5EF4-FFF2-40B4-BE49-F238E27FC236}">
                <a16:creationId xmlns:a16="http://schemas.microsoft.com/office/drawing/2014/main" id="{460F5C44-78E3-804D-35C5-C5A77A5BBC24}"/>
              </a:ext>
            </a:extLst>
          </p:cNvPr>
          <p:cNvGrpSpPr/>
          <p:nvPr/>
        </p:nvGrpSpPr>
        <p:grpSpPr>
          <a:xfrm>
            <a:off x="7239000" y="825500"/>
            <a:ext cx="4445000" cy="4635500"/>
            <a:chOff x="7239000" y="825500"/>
            <a:chExt cx="4445000" cy="4635500"/>
          </a:xfrm>
        </p:grpSpPr>
        <p:sp>
          <p:nvSpPr>
            <p:cNvPr id="101" name="フリーフォーム: 図形 100">
              <a:extLst>
                <a:ext uri="{FF2B5EF4-FFF2-40B4-BE49-F238E27FC236}">
                  <a16:creationId xmlns:a16="http://schemas.microsoft.com/office/drawing/2014/main" id="{8E3A8119-39DE-10CD-771B-E18E466BE405}"/>
                </a:ext>
              </a:extLst>
            </p:cNvPr>
            <p:cNvSpPr/>
            <p:nvPr/>
          </p:nvSpPr>
          <p:spPr>
            <a:xfrm>
              <a:off x="7239000" y="825500"/>
              <a:ext cx="4445000" cy="1651000"/>
            </a:xfrm>
            <a:custGeom>
              <a:avLst/>
              <a:gdLst>
                <a:gd name="connsiteX0" fmla="*/ 4369940 w 4445000"/>
                <a:gd name="connsiteY0" fmla="*/ 130 h 1651000"/>
                <a:gd name="connsiteX1" fmla="*/ 4446140 w 4445000"/>
                <a:gd name="connsiteY1" fmla="*/ 76330 h 1651000"/>
                <a:gd name="connsiteX2" fmla="*/ 4446140 w 4445000"/>
                <a:gd name="connsiteY2" fmla="*/ 1574930 h 1651000"/>
                <a:gd name="connsiteX3" fmla="*/ 4369940 w 4445000"/>
                <a:gd name="connsiteY3" fmla="*/ 1651130 h 1651000"/>
                <a:gd name="connsiteX4" fmla="*/ 77340 w 4445000"/>
                <a:gd name="connsiteY4" fmla="*/ 1651130 h 1651000"/>
                <a:gd name="connsiteX5" fmla="*/ 1140 w 4445000"/>
                <a:gd name="connsiteY5" fmla="*/ 1574930 h 1651000"/>
                <a:gd name="connsiteX6" fmla="*/ 1140 w 4445000"/>
                <a:gd name="connsiteY6" fmla="*/ 76330 h 1651000"/>
                <a:gd name="connsiteX7" fmla="*/ 77340 w 4445000"/>
                <a:gd name="connsiteY7" fmla="*/ 130 h 165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45000" h="1651000">
                  <a:moveTo>
                    <a:pt x="4369940" y="130"/>
                  </a:moveTo>
                  <a:cubicBezTo>
                    <a:pt x="4412025" y="130"/>
                    <a:pt x="4446140" y="34246"/>
                    <a:pt x="4446140" y="76330"/>
                  </a:cubicBezTo>
                  <a:lnTo>
                    <a:pt x="4446140" y="1574930"/>
                  </a:lnTo>
                  <a:cubicBezTo>
                    <a:pt x="4446140" y="1617014"/>
                    <a:pt x="4412025" y="1651130"/>
                    <a:pt x="4369940" y="1651130"/>
                  </a:cubicBezTo>
                  <a:lnTo>
                    <a:pt x="77340" y="1651130"/>
                  </a:lnTo>
                  <a:cubicBezTo>
                    <a:pt x="35256" y="1651130"/>
                    <a:pt x="1140" y="1617014"/>
                    <a:pt x="1140" y="1574930"/>
                  </a:cubicBezTo>
                  <a:lnTo>
                    <a:pt x="1140" y="76330"/>
                  </a:lnTo>
                  <a:cubicBezTo>
                    <a:pt x="1140" y="34246"/>
                    <a:pt x="35256" y="130"/>
                    <a:pt x="77340" y="130"/>
                  </a:cubicBezTo>
                  <a:close/>
                </a:path>
              </a:pathLst>
            </a:custGeom>
            <a:solidFill>
              <a:srgbClr val="FFFFFF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5213CA81-9218-E62A-5422-9CDB06664D16}"/>
                </a:ext>
              </a:extLst>
            </p:cNvPr>
            <p:cNvSpPr txBox="1"/>
            <p:nvPr/>
          </p:nvSpPr>
          <p:spPr>
            <a:xfrm>
              <a:off x="7306310" y="913130"/>
              <a:ext cx="1301959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Segoe UI Emoji"/>
                  <a:rtl val="0"/>
                </a:rPr>
                <a:t>📘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PPP/PFI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とは</a:t>
              </a:r>
            </a:p>
          </p:txBody>
        </p:sp>
        <p:sp>
          <p:nvSpPr>
            <p:cNvPr id="103" name="フリーフォーム: 図形 102">
              <a:extLst>
                <a:ext uri="{FF2B5EF4-FFF2-40B4-BE49-F238E27FC236}">
                  <a16:creationId xmlns:a16="http://schemas.microsoft.com/office/drawing/2014/main" id="{55E531B1-F39F-AEB8-4DF1-C0A9AC37284D}"/>
                </a:ext>
              </a:extLst>
            </p:cNvPr>
            <p:cNvSpPr/>
            <p:nvPr/>
          </p:nvSpPr>
          <p:spPr>
            <a:xfrm>
              <a:off x="7397750" y="1206500"/>
              <a:ext cx="4127500" cy="1143000"/>
            </a:xfrm>
            <a:custGeom>
              <a:avLst/>
              <a:gdLst>
                <a:gd name="connsiteX0" fmla="*/ 4077840 w 4127500"/>
                <a:gd name="connsiteY0" fmla="*/ 130 h 1143000"/>
                <a:gd name="connsiteX1" fmla="*/ 4128640 w 4127500"/>
                <a:gd name="connsiteY1" fmla="*/ 50930 h 1143000"/>
                <a:gd name="connsiteX2" fmla="*/ 4128640 w 4127500"/>
                <a:gd name="connsiteY2" fmla="*/ 1092330 h 1143000"/>
                <a:gd name="connsiteX3" fmla="*/ 4077840 w 4127500"/>
                <a:gd name="connsiteY3" fmla="*/ 1143130 h 1143000"/>
                <a:gd name="connsiteX4" fmla="*/ 51940 w 4127500"/>
                <a:gd name="connsiteY4" fmla="*/ 1143130 h 1143000"/>
                <a:gd name="connsiteX5" fmla="*/ 1140 w 4127500"/>
                <a:gd name="connsiteY5" fmla="*/ 1092330 h 1143000"/>
                <a:gd name="connsiteX6" fmla="*/ 1140 w 4127500"/>
                <a:gd name="connsiteY6" fmla="*/ 50930 h 1143000"/>
                <a:gd name="connsiteX7" fmla="*/ 51940 w 4127500"/>
                <a:gd name="connsiteY7" fmla="*/ 13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27500" h="1143000">
                  <a:moveTo>
                    <a:pt x="4077840" y="130"/>
                  </a:moveTo>
                  <a:cubicBezTo>
                    <a:pt x="4105896" y="130"/>
                    <a:pt x="4128640" y="22874"/>
                    <a:pt x="4128640" y="50930"/>
                  </a:cubicBezTo>
                  <a:lnTo>
                    <a:pt x="4128640" y="1092330"/>
                  </a:lnTo>
                  <a:cubicBezTo>
                    <a:pt x="4128640" y="1120386"/>
                    <a:pt x="4105896" y="1143130"/>
                    <a:pt x="4077840" y="1143130"/>
                  </a:cubicBezTo>
                  <a:lnTo>
                    <a:pt x="51940" y="1143130"/>
                  </a:lnTo>
                  <a:cubicBezTo>
                    <a:pt x="23884" y="1143130"/>
                    <a:pt x="1140" y="1120386"/>
                    <a:pt x="1140" y="1092330"/>
                  </a:cubicBezTo>
                  <a:lnTo>
                    <a:pt x="1140" y="50930"/>
                  </a:lnTo>
                  <a:cubicBezTo>
                    <a:pt x="1140" y="22874"/>
                    <a:pt x="23884" y="130"/>
                    <a:pt x="51940" y="130"/>
                  </a:cubicBezTo>
                  <a:close/>
                </a:path>
              </a:pathLst>
            </a:custGeom>
            <a:solidFill>
              <a:srgbClr val="F8FAFC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89E6DA42-4C7B-D4D8-21FA-AF09B9D60A47}"/>
                </a:ext>
              </a:extLst>
            </p:cNvPr>
            <p:cNvSpPr txBox="1"/>
            <p:nvPr/>
          </p:nvSpPr>
          <p:spPr>
            <a:xfrm>
              <a:off x="7401561" y="1268730"/>
              <a:ext cx="4034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ja-JP" altLang="en-US" sz="800" b="1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PPP</a:t>
              </a:r>
              <a:r>
                <a:rPr lang="ja-JP" altLang="en-US" sz="800" b="1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（公民連携）・</a:t>
              </a:r>
              <a:r>
                <a:rPr lang="ja-JP" altLang="en-US" sz="800" b="1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PFI</a:t>
              </a:r>
              <a:r>
                <a:rPr lang="ja-JP" altLang="en-US" sz="800" b="1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（官民連携）は、民間資金やノウハウを活用し、公共サービスを提供する手法です。</a:t>
              </a:r>
              <a:r>
                <a:rPr lang="en-US" altLang="ja-JP" sz="800" b="1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1999</a:t>
              </a:r>
              <a:r>
                <a:rPr lang="ja-JP" altLang="en-US" sz="800" b="1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年に</a:t>
              </a:r>
              <a:r>
                <a:rPr lang="en-US" altLang="ja-JP" sz="800" b="1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PFI</a:t>
              </a:r>
              <a:r>
                <a:rPr lang="ja-JP" altLang="en-US" sz="800" b="1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法が施行され、日本でも導入が進んでいます。</a:t>
              </a:r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5CC988B7-43ED-A86D-6E4B-72D2AD4780C0}"/>
                </a:ext>
              </a:extLst>
            </p:cNvPr>
            <p:cNvSpPr txBox="1"/>
            <p:nvPr/>
          </p:nvSpPr>
          <p:spPr>
            <a:xfrm>
              <a:off x="7401560" y="1617980"/>
              <a:ext cx="98777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導入が進む背景：</a:t>
              </a:r>
              <a:r>
                <a:rPr lang="ja-JP" altLang="en-US" sz="800" b="1" spc="0" baseline="0" dirty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</a:p>
          </p:txBody>
        </p: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05E71D65-A70F-EBE2-3FF4-FFED2039BAE1}"/>
                </a:ext>
              </a:extLst>
            </p:cNvPr>
            <p:cNvSpPr txBox="1"/>
            <p:nvPr/>
          </p:nvSpPr>
          <p:spPr>
            <a:xfrm>
              <a:off x="7401560" y="1925776"/>
              <a:ext cx="1786066" cy="215444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pPr algn="l"/>
              <a:r>
                <a:rPr lang="ja-JP" altLang="en-US" sz="1100" spc="0" baseline="114286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• </a:t>
              </a:r>
              <a:r>
                <a:rPr lang="ja-JP" altLang="en-US" sz="1100" spc="0" baseline="114286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公共施設の老朽化と財政負担の増大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136A1003-38E2-8D30-842C-9A11D2E4C6F2}"/>
                </a:ext>
              </a:extLst>
            </p:cNvPr>
            <p:cNvSpPr txBox="1"/>
            <p:nvPr/>
          </p:nvSpPr>
          <p:spPr>
            <a:xfrm>
              <a:off x="7401560" y="2059126"/>
              <a:ext cx="2542684" cy="215444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pPr algn="l"/>
              <a:r>
                <a:rPr lang="ja-JP" altLang="en-US" sz="1100" spc="0" baseline="114286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• </a:t>
              </a:r>
              <a:r>
                <a:rPr lang="ja-JP" altLang="en-US" sz="1100" spc="0" baseline="114286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人口減少と税収減の中でサービス水準を維持する必要</a:t>
              </a:r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0D009925-BCEC-D9C8-16F7-1D621F905573}"/>
                </a:ext>
              </a:extLst>
            </p:cNvPr>
            <p:cNvSpPr txBox="1"/>
            <p:nvPr/>
          </p:nvSpPr>
          <p:spPr>
            <a:xfrm>
              <a:off x="7401560" y="2221786"/>
              <a:ext cx="2563522" cy="205184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pPr algn="l"/>
              <a:r>
                <a:rPr lang="ja-JP" altLang="en-US" sz="1100" spc="0" baseline="114286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• </a:t>
              </a:r>
              <a:r>
                <a:rPr lang="ja-JP" altLang="en-US" sz="1100" spc="0" baseline="114286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民間の投資・技術を活用し、地域活性化・経済効果を創出</a:t>
              </a:r>
            </a:p>
          </p:txBody>
        </p:sp>
        <p:sp>
          <p:nvSpPr>
            <p:cNvPr id="111" name="フリーフォーム: 図形 110">
              <a:extLst>
                <a:ext uri="{FF2B5EF4-FFF2-40B4-BE49-F238E27FC236}">
                  <a16:creationId xmlns:a16="http://schemas.microsoft.com/office/drawing/2014/main" id="{2D0A1711-2BAC-D79A-A235-7C86DC10BEB2}"/>
                </a:ext>
              </a:extLst>
            </p:cNvPr>
            <p:cNvSpPr/>
            <p:nvPr/>
          </p:nvSpPr>
          <p:spPr>
            <a:xfrm>
              <a:off x="7239000" y="2603500"/>
              <a:ext cx="4445000" cy="1714500"/>
            </a:xfrm>
            <a:custGeom>
              <a:avLst/>
              <a:gdLst>
                <a:gd name="connsiteX0" fmla="*/ 4369940 w 4445000"/>
                <a:gd name="connsiteY0" fmla="*/ 130 h 1714500"/>
                <a:gd name="connsiteX1" fmla="*/ 4446140 w 4445000"/>
                <a:gd name="connsiteY1" fmla="*/ 76330 h 1714500"/>
                <a:gd name="connsiteX2" fmla="*/ 4446140 w 4445000"/>
                <a:gd name="connsiteY2" fmla="*/ 1638430 h 1714500"/>
                <a:gd name="connsiteX3" fmla="*/ 4369940 w 4445000"/>
                <a:gd name="connsiteY3" fmla="*/ 1714630 h 1714500"/>
                <a:gd name="connsiteX4" fmla="*/ 77340 w 4445000"/>
                <a:gd name="connsiteY4" fmla="*/ 1714630 h 1714500"/>
                <a:gd name="connsiteX5" fmla="*/ 1140 w 4445000"/>
                <a:gd name="connsiteY5" fmla="*/ 1638430 h 1714500"/>
                <a:gd name="connsiteX6" fmla="*/ 1140 w 4445000"/>
                <a:gd name="connsiteY6" fmla="*/ 76330 h 1714500"/>
                <a:gd name="connsiteX7" fmla="*/ 77340 w 4445000"/>
                <a:gd name="connsiteY7" fmla="*/ 13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45000" h="1714500">
                  <a:moveTo>
                    <a:pt x="4369940" y="130"/>
                  </a:moveTo>
                  <a:cubicBezTo>
                    <a:pt x="4412025" y="130"/>
                    <a:pt x="4446140" y="34246"/>
                    <a:pt x="4446140" y="76330"/>
                  </a:cubicBezTo>
                  <a:lnTo>
                    <a:pt x="4446140" y="1638430"/>
                  </a:lnTo>
                  <a:cubicBezTo>
                    <a:pt x="4446140" y="1680514"/>
                    <a:pt x="4412025" y="1714630"/>
                    <a:pt x="4369940" y="1714630"/>
                  </a:cubicBezTo>
                  <a:lnTo>
                    <a:pt x="77340" y="1714630"/>
                  </a:lnTo>
                  <a:cubicBezTo>
                    <a:pt x="35256" y="1714630"/>
                    <a:pt x="1140" y="1680514"/>
                    <a:pt x="1140" y="1638430"/>
                  </a:cubicBezTo>
                  <a:lnTo>
                    <a:pt x="1140" y="76330"/>
                  </a:lnTo>
                  <a:cubicBezTo>
                    <a:pt x="1140" y="34246"/>
                    <a:pt x="35256" y="130"/>
                    <a:pt x="77340" y="130"/>
                  </a:cubicBezTo>
                  <a:close/>
                </a:path>
              </a:pathLst>
            </a:custGeom>
            <a:solidFill>
              <a:srgbClr val="FFFFFF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2A88DF8A-F30D-5646-DADD-52808D8C5A4C}"/>
                </a:ext>
              </a:extLst>
            </p:cNvPr>
            <p:cNvSpPr txBox="1"/>
            <p:nvPr/>
          </p:nvSpPr>
          <p:spPr>
            <a:xfrm>
              <a:off x="7306310" y="2691130"/>
              <a:ext cx="23102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Segoe UI Emoji"/>
                  <a:rtl val="0"/>
                </a:rPr>
                <a:t>💡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ステークホルダー別メリット分析</a:t>
              </a:r>
            </a:p>
          </p:txBody>
        </p:sp>
        <p:sp>
          <p:nvSpPr>
            <p:cNvPr id="113" name="フリーフォーム: 図形 112">
              <a:extLst>
                <a:ext uri="{FF2B5EF4-FFF2-40B4-BE49-F238E27FC236}">
                  <a16:creationId xmlns:a16="http://schemas.microsoft.com/office/drawing/2014/main" id="{00E3D34D-449B-4379-7581-BED9CE6E074E}"/>
                </a:ext>
              </a:extLst>
            </p:cNvPr>
            <p:cNvSpPr/>
            <p:nvPr/>
          </p:nvSpPr>
          <p:spPr>
            <a:xfrm>
              <a:off x="7397750" y="2984500"/>
              <a:ext cx="1333500" cy="1143000"/>
            </a:xfrm>
            <a:custGeom>
              <a:avLst/>
              <a:gdLst>
                <a:gd name="connsiteX0" fmla="*/ 1283840 w 1333500"/>
                <a:gd name="connsiteY0" fmla="*/ 130 h 1143000"/>
                <a:gd name="connsiteX1" fmla="*/ 1334640 w 1333500"/>
                <a:gd name="connsiteY1" fmla="*/ 50930 h 1143000"/>
                <a:gd name="connsiteX2" fmla="*/ 1334640 w 1333500"/>
                <a:gd name="connsiteY2" fmla="*/ 1092330 h 1143000"/>
                <a:gd name="connsiteX3" fmla="*/ 1283840 w 1333500"/>
                <a:gd name="connsiteY3" fmla="*/ 1143130 h 1143000"/>
                <a:gd name="connsiteX4" fmla="*/ 51940 w 1333500"/>
                <a:gd name="connsiteY4" fmla="*/ 1143130 h 1143000"/>
                <a:gd name="connsiteX5" fmla="*/ 1140 w 1333500"/>
                <a:gd name="connsiteY5" fmla="*/ 1092330 h 1143000"/>
                <a:gd name="connsiteX6" fmla="*/ 1140 w 1333500"/>
                <a:gd name="connsiteY6" fmla="*/ 50930 h 1143000"/>
                <a:gd name="connsiteX7" fmla="*/ 51940 w 1333500"/>
                <a:gd name="connsiteY7" fmla="*/ 13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0" h="1143000">
                  <a:moveTo>
                    <a:pt x="1283840" y="130"/>
                  </a:moveTo>
                  <a:cubicBezTo>
                    <a:pt x="1311896" y="130"/>
                    <a:pt x="1334640" y="22874"/>
                    <a:pt x="1334640" y="50930"/>
                  </a:cubicBezTo>
                  <a:lnTo>
                    <a:pt x="1334640" y="1092330"/>
                  </a:lnTo>
                  <a:cubicBezTo>
                    <a:pt x="1334640" y="1120386"/>
                    <a:pt x="1311896" y="1143130"/>
                    <a:pt x="1283840" y="1143130"/>
                  </a:cubicBezTo>
                  <a:lnTo>
                    <a:pt x="51940" y="1143130"/>
                  </a:lnTo>
                  <a:cubicBezTo>
                    <a:pt x="23884" y="1143130"/>
                    <a:pt x="1140" y="1120386"/>
                    <a:pt x="1140" y="1092330"/>
                  </a:cubicBezTo>
                  <a:lnTo>
                    <a:pt x="1140" y="50930"/>
                  </a:lnTo>
                  <a:cubicBezTo>
                    <a:pt x="1140" y="22874"/>
                    <a:pt x="23884" y="130"/>
                    <a:pt x="51940" y="130"/>
                  </a:cubicBezTo>
                  <a:close/>
                </a:path>
              </a:pathLst>
            </a:custGeom>
            <a:solidFill>
              <a:srgbClr val="F8FAFC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44F6FFF9-5F0D-A491-3E0C-E5F696DF2F0B}"/>
                </a:ext>
              </a:extLst>
            </p:cNvPr>
            <p:cNvSpPr txBox="1"/>
            <p:nvPr/>
          </p:nvSpPr>
          <p:spPr>
            <a:xfrm>
              <a:off x="7369810" y="3008630"/>
              <a:ext cx="9541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b="1" spc="0" baseline="0">
                  <a:ln/>
                  <a:solidFill>
                    <a:srgbClr val="2563E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住民（利用者）</a:t>
              </a:r>
            </a:p>
          </p:txBody>
        </p:sp>
        <p:sp>
          <p:nvSpPr>
            <p:cNvPr id="115" name="フリーフォーム: 図形 114">
              <a:extLst>
                <a:ext uri="{FF2B5EF4-FFF2-40B4-BE49-F238E27FC236}">
                  <a16:creationId xmlns:a16="http://schemas.microsoft.com/office/drawing/2014/main" id="{9E5BEED9-01A4-C998-671A-2327F5FFD04A}"/>
                </a:ext>
              </a:extLst>
            </p:cNvPr>
            <p:cNvSpPr/>
            <p:nvPr/>
          </p:nvSpPr>
          <p:spPr>
            <a:xfrm>
              <a:off x="7499350" y="3276600"/>
              <a:ext cx="50800" cy="50800"/>
            </a:xfrm>
            <a:custGeom>
              <a:avLst/>
              <a:gdLst>
                <a:gd name="connsiteX0" fmla="*/ 51940 w 50800"/>
                <a:gd name="connsiteY0" fmla="*/ 25530 h 50800"/>
                <a:gd name="connsiteX1" fmla="*/ 26540 w 50800"/>
                <a:gd name="connsiteY1" fmla="*/ 50930 h 50800"/>
                <a:gd name="connsiteX2" fmla="*/ 1140 w 50800"/>
                <a:gd name="connsiteY2" fmla="*/ 25530 h 50800"/>
                <a:gd name="connsiteX3" fmla="*/ 26540 w 50800"/>
                <a:gd name="connsiteY3" fmla="*/ 130 h 50800"/>
                <a:gd name="connsiteX4" fmla="*/ 51940 w 50800"/>
                <a:gd name="connsiteY4" fmla="*/ 2553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800" h="50800">
                  <a:moveTo>
                    <a:pt x="51940" y="25530"/>
                  </a:moveTo>
                  <a:cubicBezTo>
                    <a:pt x="51940" y="39558"/>
                    <a:pt x="40568" y="50930"/>
                    <a:pt x="26540" y="50930"/>
                  </a:cubicBezTo>
                  <a:cubicBezTo>
                    <a:pt x="12512" y="50930"/>
                    <a:pt x="1140" y="39558"/>
                    <a:pt x="1140" y="25530"/>
                  </a:cubicBezTo>
                  <a:cubicBezTo>
                    <a:pt x="1140" y="11502"/>
                    <a:pt x="12512" y="130"/>
                    <a:pt x="26540" y="130"/>
                  </a:cubicBezTo>
                  <a:cubicBezTo>
                    <a:pt x="40568" y="130"/>
                    <a:pt x="51940" y="11502"/>
                    <a:pt x="51940" y="25530"/>
                  </a:cubicBezTo>
                  <a:close/>
                </a:path>
              </a:pathLst>
            </a:custGeom>
            <a:solidFill>
              <a:srgbClr val="33415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04FCC563-7102-4FCD-0491-2581E5E5EA4D}"/>
                </a:ext>
              </a:extLst>
            </p:cNvPr>
            <p:cNvSpPr txBox="1"/>
            <p:nvPr/>
          </p:nvSpPr>
          <p:spPr>
            <a:xfrm>
              <a:off x="7528560" y="3211830"/>
              <a:ext cx="100540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サービス水準向上</a:t>
              </a:r>
            </a:p>
          </p:txBody>
        </p:sp>
        <p:sp>
          <p:nvSpPr>
            <p:cNvPr id="117" name="フリーフォーム: 図形 116">
              <a:extLst>
                <a:ext uri="{FF2B5EF4-FFF2-40B4-BE49-F238E27FC236}">
                  <a16:creationId xmlns:a16="http://schemas.microsoft.com/office/drawing/2014/main" id="{B6E8FDDE-01AD-5B78-8994-84A233A33209}"/>
                </a:ext>
              </a:extLst>
            </p:cNvPr>
            <p:cNvSpPr/>
            <p:nvPr/>
          </p:nvSpPr>
          <p:spPr>
            <a:xfrm>
              <a:off x="7499350" y="3435350"/>
              <a:ext cx="50800" cy="50800"/>
            </a:xfrm>
            <a:custGeom>
              <a:avLst/>
              <a:gdLst>
                <a:gd name="connsiteX0" fmla="*/ 51940 w 50800"/>
                <a:gd name="connsiteY0" fmla="*/ 25530 h 50800"/>
                <a:gd name="connsiteX1" fmla="*/ 26540 w 50800"/>
                <a:gd name="connsiteY1" fmla="*/ 50930 h 50800"/>
                <a:gd name="connsiteX2" fmla="*/ 1140 w 50800"/>
                <a:gd name="connsiteY2" fmla="*/ 25530 h 50800"/>
                <a:gd name="connsiteX3" fmla="*/ 26540 w 50800"/>
                <a:gd name="connsiteY3" fmla="*/ 130 h 50800"/>
                <a:gd name="connsiteX4" fmla="*/ 51940 w 50800"/>
                <a:gd name="connsiteY4" fmla="*/ 2553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800" h="50800">
                  <a:moveTo>
                    <a:pt x="51940" y="25530"/>
                  </a:moveTo>
                  <a:cubicBezTo>
                    <a:pt x="51940" y="39558"/>
                    <a:pt x="40568" y="50930"/>
                    <a:pt x="26540" y="50930"/>
                  </a:cubicBezTo>
                  <a:cubicBezTo>
                    <a:pt x="12512" y="50930"/>
                    <a:pt x="1140" y="39558"/>
                    <a:pt x="1140" y="25530"/>
                  </a:cubicBezTo>
                  <a:cubicBezTo>
                    <a:pt x="1140" y="11502"/>
                    <a:pt x="12512" y="130"/>
                    <a:pt x="26540" y="130"/>
                  </a:cubicBezTo>
                  <a:cubicBezTo>
                    <a:pt x="40568" y="130"/>
                    <a:pt x="51940" y="11502"/>
                    <a:pt x="51940" y="25530"/>
                  </a:cubicBezTo>
                  <a:close/>
                </a:path>
              </a:pathLst>
            </a:custGeom>
            <a:solidFill>
              <a:srgbClr val="33415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CF345E19-0610-FCFD-9E86-54EC75DAD9CD}"/>
                </a:ext>
              </a:extLst>
            </p:cNvPr>
            <p:cNvSpPr txBox="1"/>
            <p:nvPr/>
          </p:nvSpPr>
          <p:spPr>
            <a:xfrm>
              <a:off x="7528560" y="3370580"/>
              <a:ext cx="11079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快適な公共空間実現</a:t>
              </a:r>
            </a:p>
          </p:txBody>
        </p:sp>
        <p:sp>
          <p:nvSpPr>
            <p:cNvPr id="119" name="フリーフォーム: 図形 118">
              <a:extLst>
                <a:ext uri="{FF2B5EF4-FFF2-40B4-BE49-F238E27FC236}">
                  <a16:creationId xmlns:a16="http://schemas.microsoft.com/office/drawing/2014/main" id="{C6188726-E667-DC30-7842-A9ADC5F73EEB}"/>
                </a:ext>
              </a:extLst>
            </p:cNvPr>
            <p:cNvSpPr/>
            <p:nvPr/>
          </p:nvSpPr>
          <p:spPr>
            <a:xfrm>
              <a:off x="7499350" y="3594100"/>
              <a:ext cx="50800" cy="50800"/>
            </a:xfrm>
            <a:custGeom>
              <a:avLst/>
              <a:gdLst>
                <a:gd name="connsiteX0" fmla="*/ 51940 w 50800"/>
                <a:gd name="connsiteY0" fmla="*/ 25530 h 50800"/>
                <a:gd name="connsiteX1" fmla="*/ 26540 w 50800"/>
                <a:gd name="connsiteY1" fmla="*/ 50930 h 50800"/>
                <a:gd name="connsiteX2" fmla="*/ 1140 w 50800"/>
                <a:gd name="connsiteY2" fmla="*/ 25530 h 50800"/>
                <a:gd name="connsiteX3" fmla="*/ 26540 w 50800"/>
                <a:gd name="connsiteY3" fmla="*/ 130 h 50800"/>
                <a:gd name="connsiteX4" fmla="*/ 51940 w 50800"/>
                <a:gd name="connsiteY4" fmla="*/ 2553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800" h="50800">
                  <a:moveTo>
                    <a:pt x="51940" y="25530"/>
                  </a:moveTo>
                  <a:cubicBezTo>
                    <a:pt x="51940" y="39558"/>
                    <a:pt x="40568" y="50930"/>
                    <a:pt x="26540" y="50930"/>
                  </a:cubicBezTo>
                  <a:cubicBezTo>
                    <a:pt x="12512" y="50930"/>
                    <a:pt x="1140" y="39558"/>
                    <a:pt x="1140" y="25530"/>
                  </a:cubicBezTo>
                  <a:cubicBezTo>
                    <a:pt x="1140" y="11502"/>
                    <a:pt x="12512" y="130"/>
                    <a:pt x="26540" y="130"/>
                  </a:cubicBezTo>
                  <a:cubicBezTo>
                    <a:pt x="40568" y="130"/>
                    <a:pt x="51940" y="11502"/>
                    <a:pt x="51940" y="25530"/>
                  </a:cubicBezTo>
                  <a:close/>
                </a:path>
              </a:pathLst>
            </a:custGeom>
            <a:solidFill>
              <a:srgbClr val="33415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32046BD1-FE35-A231-95FB-16BCE2ECA181}"/>
                </a:ext>
              </a:extLst>
            </p:cNvPr>
            <p:cNvSpPr txBox="1"/>
            <p:nvPr/>
          </p:nvSpPr>
          <p:spPr>
            <a:xfrm>
              <a:off x="7528560" y="3529330"/>
              <a:ext cx="80021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税負担の抑制</a:t>
              </a:r>
            </a:p>
          </p:txBody>
        </p:sp>
        <p:sp>
          <p:nvSpPr>
            <p:cNvPr id="121" name="フリーフォーム: 図形 120">
              <a:extLst>
                <a:ext uri="{FF2B5EF4-FFF2-40B4-BE49-F238E27FC236}">
                  <a16:creationId xmlns:a16="http://schemas.microsoft.com/office/drawing/2014/main" id="{9A2DF019-EEE1-03B2-42FD-3F439AA2F9F6}"/>
                </a:ext>
              </a:extLst>
            </p:cNvPr>
            <p:cNvSpPr/>
            <p:nvPr/>
          </p:nvSpPr>
          <p:spPr>
            <a:xfrm>
              <a:off x="8794750" y="2984500"/>
              <a:ext cx="1333500" cy="1143000"/>
            </a:xfrm>
            <a:custGeom>
              <a:avLst/>
              <a:gdLst>
                <a:gd name="connsiteX0" fmla="*/ 1283840 w 1333500"/>
                <a:gd name="connsiteY0" fmla="*/ 130 h 1143000"/>
                <a:gd name="connsiteX1" fmla="*/ 1334640 w 1333500"/>
                <a:gd name="connsiteY1" fmla="*/ 50930 h 1143000"/>
                <a:gd name="connsiteX2" fmla="*/ 1334640 w 1333500"/>
                <a:gd name="connsiteY2" fmla="*/ 1092330 h 1143000"/>
                <a:gd name="connsiteX3" fmla="*/ 1283840 w 1333500"/>
                <a:gd name="connsiteY3" fmla="*/ 1143130 h 1143000"/>
                <a:gd name="connsiteX4" fmla="*/ 51940 w 1333500"/>
                <a:gd name="connsiteY4" fmla="*/ 1143130 h 1143000"/>
                <a:gd name="connsiteX5" fmla="*/ 1140 w 1333500"/>
                <a:gd name="connsiteY5" fmla="*/ 1092330 h 1143000"/>
                <a:gd name="connsiteX6" fmla="*/ 1140 w 1333500"/>
                <a:gd name="connsiteY6" fmla="*/ 50930 h 1143000"/>
                <a:gd name="connsiteX7" fmla="*/ 51940 w 1333500"/>
                <a:gd name="connsiteY7" fmla="*/ 13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0" h="1143000">
                  <a:moveTo>
                    <a:pt x="1283840" y="130"/>
                  </a:moveTo>
                  <a:cubicBezTo>
                    <a:pt x="1311896" y="130"/>
                    <a:pt x="1334640" y="22874"/>
                    <a:pt x="1334640" y="50930"/>
                  </a:cubicBezTo>
                  <a:lnTo>
                    <a:pt x="1334640" y="1092330"/>
                  </a:lnTo>
                  <a:cubicBezTo>
                    <a:pt x="1334640" y="1120386"/>
                    <a:pt x="1311896" y="1143130"/>
                    <a:pt x="1283840" y="1143130"/>
                  </a:cubicBezTo>
                  <a:lnTo>
                    <a:pt x="51940" y="1143130"/>
                  </a:lnTo>
                  <a:cubicBezTo>
                    <a:pt x="23884" y="1143130"/>
                    <a:pt x="1140" y="1120386"/>
                    <a:pt x="1140" y="1092330"/>
                  </a:cubicBezTo>
                  <a:lnTo>
                    <a:pt x="1140" y="50930"/>
                  </a:lnTo>
                  <a:cubicBezTo>
                    <a:pt x="1140" y="22874"/>
                    <a:pt x="23884" y="130"/>
                    <a:pt x="51940" y="130"/>
                  </a:cubicBezTo>
                  <a:close/>
                </a:path>
              </a:pathLst>
            </a:custGeom>
            <a:solidFill>
              <a:srgbClr val="F8FAFC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9551E0F2-3D4A-B73D-657E-94F680AFD5AC}"/>
                </a:ext>
              </a:extLst>
            </p:cNvPr>
            <p:cNvSpPr txBox="1"/>
            <p:nvPr/>
          </p:nvSpPr>
          <p:spPr>
            <a:xfrm>
              <a:off x="8766810" y="3008630"/>
              <a:ext cx="6976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b="1" spc="0" baseline="0">
                  <a:ln/>
                  <a:solidFill>
                    <a:srgbClr val="2563E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地域社会</a:t>
              </a:r>
            </a:p>
          </p:txBody>
        </p:sp>
        <p:sp>
          <p:nvSpPr>
            <p:cNvPr id="123" name="フリーフォーム: 図形 122">
              <a:extLst>
                <a:ext uri="{FF2B5EF4-FFF2-40B4-BE49-F238E27FC236}">
                  <a16:creationId xmlns:a16="http://schemas.microsoft.com/office/drawing/2014/main" id="{DCD4B15B-0DDD-09D9-B987-02C2ADFCB728}"/>
                </a:ext>
              </a:extLst>
            </p:cNvPr>
            <p:cNvSpPr/>
            <p:nvPr/>
          </p:nvSpPr>
          <p:spPr>
            <a:xfrm>
              <a:off x="8896350" y="3276600"/>
              <a:ext cx="50800" cy="50800"/>
            </a:xfrm>
            <a:custGeom>
              <a:avLst/>
              <a:gdLst>
                <a:gd name="connsiteX0" fmla="*/ 51940 w 50800"/>
                <a:gd name="connsiteY0" fmla="*/ 25530 h 50800"/>
                <a:gd name="connsiteX1" fmla="*/ 26540 w 50800"/>
                <a:gd name="connsiteY1" fmla="*/ 50930 h 50800"/>
                <a:gd name="connsiteX2" fmla="*/ 1140 w 50800"/>
                <a:gd name="connsiteY2" fmla="*/ 25530 h 50800"/>
                <a:gd name="connsiteX3" fmla="*/ 26540 w 50800"/>
                <a:gd name="connsiteY3" fmla="*/ 130 h 50800"/>
                <a:gd name="connsiteX4" fmla="*/ 51940 w 50800"/>
                <a:gd name="connsiteY4" fmla="*/ 2553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800" h="50800">
                  <a:moveTo>
                    <a:pt x="51940" y="25530"/>
                  </a:moveTo>
                  <a:cubicBezTo>
                    <a:pt x="51940" y="39558"/>
                    <a:pt x="40568" y="50930"/>
                    <a:pt x="26540" y="50930"/>
                  </a:cubicBezTo>
                  <a:cubicBezTo>
                    <a:pt x="12512" y="50930"/>
                    <a:pt x="1140" y="39558"/>
                    <a:pt x="1140" y="25530"/>
                  </a:cubicBezTo>
                  <a:cubicBezTo>
                    <a:pt x="1140" y="11502"/>
                    <a:pt x="12512" y="130"/>
                    <a:pt x="26540" y="130"/>
                  </a:cubicBezTo>
                  <a:cubicBezTo>
                    <a:pt x="40568" y="130"/>
                    <a:pt x="51940" y="11502"/>
                    <a:pt x="51940" y="25530"/>
                  </a:cubicBezTo>
                  <a:close/>
                </a:path>
              </a:pathLst>
            </a:custGeom>
            <a:solidFill>
              <a:srgbClr val="33415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A8C8D041-2213-674D-2547-BB78974A7555}"/>
                </a:ext>
              </a:extLst>
            </p:cNvPr>
            <p:cNvSpPr txBox="1"/>
            <p:nvPr/>
          </p:nvSpPr>
          <p:spPr>
            <a:xfrm>
              <a:off x="8925560" y="3211830"/>
              <a:ext cx="69762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経済活性化</a:t>
              </a:r>
            </a:p>
          </p:txBody>
        </p:sp>
        <p:sp>
          <p:nvSpPr>
            <p:cNvPr id="125" name="フリーフォーム: 図形 124">
              <a:extLst>
                <a:ext uri="{FF2B5EF4-FFF2-40B4-BE49-F238E27FC236}">
                  <a16:creationId xmlns:a16="http://schemas.microsoft.com/office/drawing/2014/main" id="{FD1CB94A-4B2A-8906-CE16-928AC9A1726A}"/>
                </a:ext>
              </a:extLst>
            </p:cNvPr>
            <p:cNvSpPr/>
            <p:nvPr/>
          </p:nvSpPr>
          <p:spPr>
            <a:xfrm>
              <a:off x="8896350" y="3435350"/>
              <a:ext cx="50800" cy="50800"/>
            </a:xfrm>
            <a:custGeom>
              <a:avLst/>
              <a:gdLst>
                <a:gd name="connsiteX0" fmla="*/ 51940 w 50800"/>
                <a:gd name="connsiteY0" fmla="*/ 25530 h 50800"/>
                <a:gd name="connsiteX1" fmla="*/ 26540 w 50800"/>
                <a:gd name="connsiteY1" fmla="*/ 50930 h 50800"/>
                <a:gd name="connsiteX2" fmla="*/ 1140 w 50800"/>
                <a:gd name="connsiteY2" fmla="*/ 25530 h 50800"/>
                <a:gd name="connsiteX3" fmla="*/ 26540 w 50800"/>
                <a:gd name="connsiteY3" fmla="*/ 130 h 50800"/>
                <a:gd name="connsiteX4" fmla="*/ 51940 w 50800"/>
                <a:gd name="connsiteY4" fmla="*/ 2553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800" h="50800">
                  <a:moveTo>
                    <a:pt x="51940" y="25530"/>
                  </a:moveTo>
                  <a:cubicBezTo>
                    <a:pt x="51940" y="39558"/>
                    <a:pt x="40568" y="50930"/>
                    <a:pt x="26540" y="50930"/>
                  </a:cubicBezTo>
                  <a:cubicBezTo>
                    <a:pt x="12512" y="50930"/>
                    <a:pt x="1140" y="39558"/>
                    <a:pt x="1140" y="25530"/>
                  </a:cubicBezTo>
                  <a:cubicBezTo>
                    <a:pt x="1140" y="11502"/>
                    <a:pt x="12512" y="130"/>
                    <a:pt x="26540" y="130"/>
                  </a:cubicBezTo>
                  <a:cubicBezTo>
                    <a:pt x="40568" y="130"/>
                    <a:pt x="51940" y="11502"/>
                    <a:pt x="51940" y="25530"/>
                  </a:cubicBezTo>
                  <a:close/>
                </a:path>
              </a:pathLst>
            </a:custGeom>
            <a:solidFill>
              <a:srgbClr val="33415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40B888D4-B8DD-8090-A30B-F305B8139A9B}"/>
                </a:ext>
              </a:extLst>
            </p:cNvPr>
            <p:cNvSpPr txBox="1"/>
            <p:nvPr/>
          </p:nvSpPr>
          <p:spPr>
            <a:xfrm>
              <a:off x="8925560" y="3370580"/>
              <a:ext cx="103586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コミュニティの発展</a:t>
              </a:r>
            </a:p>
          </p:txBody>
        </p:sp>
        <p:sp>
          <p:nvSpPr>
            <p:cNvPr id="127" name="フリーフォーム: 図形 126">
              <a:extLst>
                <a:ext uri="{FF2B5EF4-FFF2-40B4-BE49-F238E27FC236}">
                  <a16:creationId xmlns:a16="http://schemas.microsoft.com/office/drawing/2014/main" id="{E5328BC8-5ECA-A87A-264F-1FC2E77D38C6}"/>
                </a:ext>
              </a:extLst>
            </p:cNvPr>
            <p:cNvSpPr/>
            <p:nvPr/>
          </p:nvSpPr>
          <p:spPr>
            <a:xfrm>
              <a:off x="8896350" y="3594100"/>
              <a:ext cx="50800" cy="50800"/>
            </a:xfrm>
            <a:custGeom>
              <a:avLst/>
              <a:gdLst>
                <a:gd name="connsiteX0" fmla="*/ 51940 w 50800"/>
                <a:gd name="connsiteY0" fmla="*/ 25530 h 50800"/>
                <a:gd name="connsiteX1" fmla="*/ 26540 w 50800"/>
                <a:gd name="connsiteY1" fmla="*/ 50930 h 50800"/>
                <a:gd name="connsiteX2" fmla="*/ 1140 w 50800"/>
                <a:gd name="connsiteY2" fmla="*/ 25530 h 50800"/>
                <a:gd name="connsiteX3" fmla="*/ 26540 w 50800"/>
                <a:gd name="connsiteY3" fmla="*/ 130 h 50800"/>
                <a:gd name="connsiteX4" fmla="*/ 51940 w 50800"/>
                <a:gd name="connsiteY4" fmla="*/ 2553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800" h="50800">
                  <a:moveTo>
                    <a:pt x="51940" y="25530"/>
                  </a:moveTo>
                  <a:cubicBezTo>
                    <a:pt x="51940" y="39558"/>
                    <a:pt x="40568" y="50930"/>
                    <a:pt x="26540" y="50930"/>
                  </a:cubicBezTo>
                  <a:cubicBezTo>
                    <a:pt x="12512" y="50930"/>
                    <a:pt x="1140" y="39558"/>
                    <a:pt x="1140" y="25530"/>
                  </a:cubicBezTo>
                  <a:cubicBezTo>
                    <a:pt x="1140" y="11502"/>
                    <a:pt x="12512" y="130"/>
                    <a:pt x="26540" y="130"/>
                  </a:cubicBezTo>
                  <a:cubicBezTo>
                    <a:pt x="40568" y="130"/>
                    <a:pt x="51940" y="11502"/>
                    <a:pt x="51940" y="25530"/>
                  </a:cubicBezTo>
                  <a:close/>
                </a:path>
              </a:pathLst>
            </a:custGeom>
            <a:solidFill>
              <a:srgbClr val="33415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28" name="テキスト ボックス 127">
              <a:extLst>
                <a:ext uri="{FF2B5EF4-FFF2-40B4-BE49-F238E27FC236}">
                  <a16:creationId xmlns:a16="http://schemas.microsoft.com/office/drawing/2014/main" id="{19D2659D-7298-04F2-05C7-F99322D81C18}"/>
                </a:ext>
              </a:extLst>
            </p:cNvPr>
            <p:cNvSpPr txBox="1"/>
            <p:nvPr/>
          </p:nvSpPr>
          <p:spPr>
            <a:xfrm>
              <a:off x="8925560" y="3529330"/>
              <a:ext cx="90281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地域の魅力向上</a:t>
              </a:r>
            </a:p>
          </p:txBody>
        </p:sp>
        <p:sp>
          <p:nvSpPr>
            <p:cNvPr id="129" name="フリーフォーム: 図形 128">
              <a:extLst>
                <a:ext uri="{FF2B5EF4-FFF2-40B4-BE49-F238E27FC236}">
                  <a16:creationId xmlns:a16="http://schemas.microsoft.com/office/drawing/2014/main" id="{C21068C0-D549-B094-0B39-3504918EC3E3}"/>
                </a:ext>
              </a:extLst>
            </p:cNvPr>
            <p:cNvSpPr/>
            <p:nvPr/>
          </p:nvSpPr>
          <p:spPr>
            <a:xfrm>
              <a:off x="10191750" y="2984500"/>
              <a:ext cx="1333500" cy="1143000"/>
            </a:xfrm>
            <a:custGeom>
              <a:avLst/>
              <a:gdLst>
                <a:gd name="connsiteX0" fmla="*/ 1283840 w 1333500"/>
                <a:gd name="connsiteY0" fmla="*/ 130 h 1143000"/>
                <a:gd name="connsiteX1" fmla="*/ 1334640 w 1333500"/>
                <a:gd name="connsiteY1" fmla="*/ 50930 h 1143000"/>
                <a:gd name="connsiteX2" fmla="*/ 1334640 w 1333500"/>
                <a:gd name="connsiteY2" fmla="*/ 1092330 h 1143000"/>
                <a:gd name="connsiteX3" fmla="*/ 1283840 w 1333500"/>
                <a:gd name="connsiteY3" fmla="*/ 1143130 h 1143000"/>
                <a:gd name="connsiteX4" fmla="*/ 51940 w 1333500"/>
                <a:gd name="connsiteY4" fmla="*/ 1143130 h 1143000"/>
                <a:gd name="connsiteX5" fmla="*/ 1140 w 1333500"/>
                <a:gd name="connsiteY5" fmla="*/ 1092330 h 1143000"/>
                <a:gd name="connsiteX6" fmla="*/ 1140 w 1333500"/>
                <a:gd name="connsiteY6" fmla="*/ 50930 h 1143000"/>
                <a:gd name="connsiteX7" fmla="*/ 51940 w 1333500"/>
                <a:gd name="connsiteY7" fmla="*/ 13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500" h="1143000">
                  <a:moveTo>
                    <a:pt x="1283840" y="130"/>
                  </a:moveTo>
                  <a:cubicBezTo>
                    <a:pt x="1311896" y="130"/>
                    <a:pt x="1334640" y="22874"/>
                    <a:pt x="1334640" y="50930"/>
                  </a:cubicBezTo>
                  <a:lnTo>
                    <a:pt x="1334640" y="1092330"/>
                  </a:lnTo>
                  <a:cubicBezTo>
                    <a:pt x="1334640" y="1120386"/>
                    <a:pt x="1311896" y="1143130"/>
                    <a:pt x="1283840" y="1143130"/>
                  </a:cubicBezTo>
                  <a:lnTo>
                    <a:pt x="51940" y="1143130"/>
                  </a:lnTo>
                  <a:cubicBezTo>
                    <a:pt x="23884" y="1143130"/>
                    <a:pt x="1140" y="1120386"/>
                    <a:pt x="1140" y="1092330"/>
                  </a:cubicBezTo>
                  <a:lnTo>
                    <a:pt x="1140" y="50930"/>
                  </a:lnTo>
                  <a:cubicBezTo>
                    <a:pt x="1140" y="22874"/>
                    <a:pt x="23884" y="130"/>
                    <a:pt x="51940" y="130"/>
                  </a:cubicBezTo>
                  <a:close/>
                </a:path>
              </a:pathLst>
            </a:custGeom>
            <a:solidFill>
              <a:srgbClr val="F8FAFC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BFB9BB1D-8C4B-887E-9E11-434E51E4FC28}"/>
                </a:ext>
              </a:extLst>
            </p:cNvPr>
            <p:cNvSpPr txBox="1"/>
            <p:nvPr/>
          </p:nvSpPr>
          <p:spPr>
            <a:xfrm>
              <a:off x="10163810" y="3008630"/>
              <a:ext cx="441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00" b="1" spc="0" baseline="0">
                  <a:ln/>
                  <a:solidFill>
                    <a:srgbClr val="2563EB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行政</a:t>
              </a:r>
            </a:p>
          </p:txBody>
        </p:sp>
        <p:sp>
          <p:nvSpPr>
            <p:cNvPr id="131" name="フリーフォーム: 図形 130">
              <a:extLst>
                <a:ext uri="{FF2B5EF4-FFF2-40B4-BE49-F238E27FC236}">
                  <a16:creationId xmlns:a16="http://schemas.microsoft.com/office/drawing/2014/main" id="{CB15549C-13AA-469C-A7E7-74568F2B606A}"/>
                </a:ext>
              </a:extLst>
            </p:cNvPr>
            <p:cNvSpPr/>
            <p:nvPr/>
          </p:nvSpPr>
          <p:spPr>
            <a:xfrm>
              <a:off x="10293350" y="3276600"/>
              <a:ext cx="50800" cy="50800"/>
            </a:xfrm>
            <a:custGeom>
              <a:avLst/>
              <a:gdLst>
                <a:gd name="connsiteX0" fmla="*/ 51940 w 50800"/>
                <a:gd name="connsiteY0" fmla="*/ 25530 h 50800"/>
                <a:gd name="connsiteX1" fmla="*/ 26540 w 50800"/>
                <a:gd name="connsiteY1" fmla="*/ 50930 h 50800"/>
                <a:gd name="connsiteX2" fmla="*/ 1140 w 50800"/>
                <a:gd name="connsiteY2" fmla="*/ 25530 h 50800"/>
                <a:gd name="connsiteX3" fmla="*/ 26540 w 50800"/>
                <a:gd name="connsiteY3" fmla="*/ 130 h 50800"/>
                <a:gd name="connsiteX4" fmla="*/ 51940 w 50800"/>
                <a:gd name="connsiteY4" fmla="*/ 2553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800" h="50800">
                  <a:moveTo>
                    <a:pt x="51940" y="25530"/>
                  </a:moveTo>
                  <a:cubicBezTo>
                    <a:pt x="51940" y="39558"/>
                    <a:pt x="40568" y="50930"/>
                    <a:pt x="26540" y="50930"/>
                  </a:cubicBezTo>
                  <a:cubicBezTo>
                    <a:pt x="12512" y="50930"/>
                    <a:pt x="1140" y="39558"/>
                    <a:pt x="1140" y="25530"/>
                  </a:cubicBezTo>
                  <a:cubicBezTo>
                    <a:pt x="1140" y="11502"/>
                    <a:pt x="12512" y="130"/>
                    <a:pt x="26540" y="130"/>
                  </a:cubicBezTo>
                  <a:cubicBezTo>
                    <a:pt x="40568" y="130"/>
                    <a:pt x="51940" y="11502"/>
                    <a:pt x="51940" y="25530"/>
                  </a:cubicBezTo>
                  <a:close/>
                </a:path>
              </a:pathLst>
            </a:custGeom>
            <a:solidFill>
              <a:srgbClr val="33415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1C151C39-AA71-8FC1-DA78-9481DF3F1DB7}"/>
                </a:ext>
              </a:extLst>
            </p:cNvPr>
            <p:cNvSpPr txBox="1"/>
            <p:nvPr/>
          </p:nvSpPr>
          <p:spPr>
            <a:xfrm>
              <a:off x="10322560" y="3211830"/>
              <a:ext cx="90281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財政負担の軽減</a:t>
              </a:r>
            </a:p>
          </p:txBody>
        </p:sp>
        <p:sp>
          <p:nvSpPr>
            <p:cNvPr id="133" name="フリーフォーム: 図形 132">
              <a:extLst>
                <a:ext uri="{FF2B5EF4-FFF2-40B4-BE49-F238E27FC236}">
                  <a16:creationId xmlns:a16="http://schemas.microsoft.com/office/drawing/2014/main" id="{1DA4F6EE-F96E-68CF-49F7-7613D89F7E3F}"/>
                </a:ext>
              </a:extLst>
            </p:cNvPr>
            <p:cNvSpPr/>
            <p:nvPr/>
          </p:nvSpPr>
          <p:spPr>
            <a:xfrm>
              <a:off x="10293350" y="3435350"/>
              <a:ext cx="50800" cy="50800"/>
            </a:xfrm>
            <a:custGeom>
              <a:avLst/>
              <a:gdLst>
                <a:gd name="connsiteX0" fmla="*/ 51940 w 50800"/>
                <a:gd name="connsiteY0" fmla="*/ 25530 h 50800"/>
                <a:gd name="connsiteX1" fmla="*/ 26540 w 50800"/>
                <a:gd name="connsiteY1" fmla="*/ 50930 h 50800"/>
                <a:gd name="connsiteX2" fmla="*/ 1140 w 50800"/>
                <a:gd name="connsiteY2" fmla="*/ 25530 h 50800"/>
                <a:gd name="connsiteX3" fmla="*/ 26540 w 50800"/>
                <a:gd name="connsiteY3" fmla="*/ 130 h 50800"/>
                <a:gd name="connsiteX4" fmla="*/ 51940 w 50800"/>
                <a:gd name="connsiteY4" fmla="*/ 2553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800" h="50800">
                  <a:moveTo>
                    <a:pt x="51940" y="25530"/>
                  </a:moveTo>
                  <a:cubicBezTo>
                    <a:pt x="51940" y="39558"/>
                    <a:pt x="40568" y="50930"/>
                    <a:pt x="26540" y="50930"/>
                  </a:cubicBezTo>
                  <a:cubicBezTo>
                    <a:pt x="12512" y="50930"/>
                    <a:pt x="1140" y="39558"/>
                    <a:pt x="1140" y="25530"/>
                  </a:cubicBezTo>
                  <a:cubicBezTo>
                    <a:pt x="1140" y="11502"/>
                    <a:pt x="12512" y="130"/>
                    <a:pt x="26540" y="130"/>
                  </a:cubicBezTo>
                  <a:cubicBezTo>
                    <a:pt x="40568" y="130"/>
                    <a:pt x="51940" y="11502"/>
                    <a:pt x="51940" y="25530"/>
                  </a:cubicBezTo>
                  <a:close/>
                </a:path>
              </a:pathLst>
            </a:custGeom>
            <a:solidFill>
              <a:srgbClr val="33415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25385778-497C-7066-3C88-876A05EA0F62}"/>
                </a:ext>
              </a:extLst>
            </p:cNvPr>
            <p:cNvSpPr txBox="1"/>
            <p:nvPr/>
          </p:nvSpPr>
          <p:spPr>
            <a:xfrm>
              <a:off x="10322560" y="3370580"/>
              <a:ext cx="121058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サービスの持続可能化</a:t>
              </a:r>
            </a:p>
          </p:txBody>
        </p:sp>
        <p:sp>
          <p:nvSpPr>
            <p:cNvPr id="135" name="フリーフォーム: 図形 134">
              <a:extLst>
                <a:ext uri="{FF2B5EF4-FFF2-40B4-BE49-F238E27FC236}">
                  <a16:creationId xmlns:a16="http://schemas.microsoft.com/office/drawing/2014/main" id="{FE71D68C-59FA-C5FC-6033-CB09331A98D6}"/>
                </a:ext>
              </a:extLst>
            </p:cNvPr>
            <p:cNvSpPr/>
            <p:nvPr/>
          </p:nvSpPr>
          <p:spPr>
            <a:xfrm>
              <a:off x="10293350" y="3594100"/>
              <a:ext cx="50800" cy="50800"/>
            </a:xfrm>
            <a:custGeom>
              <a:avLst/>
              <a:gdLst>
                <a:gd name="connsiteX0" fmla="*/ 51940 w 50800"/>
                <a:gd name="connsiteY0" fmla="*/ 25530 h 50800"/>
                <a:gd name="connsiteX1" fmla="*/ 26540 w 50800"/>
                <a:gd name="connsiteY1" fmla="*/ 50930 h 50800"/>
                <a:gd name="connsiteX2" fmla="*/ 1140 w 50800"/>
                <a:gd name="connsiteY2" fmla="*/ 25530 h 50800"/>
                <a:gd name="connsiteX3" fmla="*/ 26540 w 50800"/>
                <a:gd name="connsiteY3" fmla="*/ 130 h 50800"/>
                <a:gd name="connsiteX4" fmla="*/ 51940 w 50800"/>
                <a:gd name="connsiteY4" fmla="*/ 2553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800" h="50800">
                  <a:moveTo>
                    <a:pt x="51940" y="25530"/>
                  </a:moveTo>
                  <a:cubicBezTo>
                    <a:pt x="51940" y="39558"/>
                    <a:pt x="40568" y="50930"/>
                    <a:pt x="26540" y="50930"/>
                  </a:cubicBezTo>
                  <a:cubicBezTo>
                    <a:pt x="12512" y="50930"/>
                    <a:pt x="1140" y="39558"/>
                    <a:pt x="1140" y="25530"/>
                  </a:cubicBezTo>
                  <a:cubicBezTo>
                    <a:pt x="1140" y="11502"/>
                    <a:pt x="12512" y="130"/>
                    <a:pt x="26540" y="130"/>
                  </a:cubicBezTo>
                  <a:cubicBezTo>
                    <a:pt x="40568" y="130"/>
                    <a:pt x="51940" y="11502"/>
                    <a:pt x="51940" y="25530"/>
                  </a:cubicBezTo>
                  <a:close/>
                </a:path>
              </a:pathLst>
            </a:custGeom>
            <a:solidFill>
              <a:srgbClr val="334155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3ECB0389-F13C-B664-ABB0-416B562DFFE7}"/>
                </a:ext>
              </a:extLst>
            </p:cNvPr>
            <p:cNvSpPr txBox="1"/>
            <p:nvPr/>
          </p:nvSpPr>
          <p:spPr>
            <a:xfrm>
              <a:off x="10322560" y="3529330"/>
              <a:ext cx="110799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民間の創意工夫活用</a:t>
              </a:r>
            </a:p>
          </p:txBody>
        </p:sp>
        <p:sp>
          <p:nvSpPr>
            <p:cNvPr id="137" name="フリーフォーム: 図形 136">
              <a:extLst>
                <a:ext uri="{FF2B5EF4-FFF2-40B4-BE49-F238E27FC236}">
                  <a16:creationId xmlns:a16="http://schemas.microsoft.com/office/drawing/2014/main" id="{DD909016-A1C3-44FA-C333-FD63B90E134E}"/>
                </a:ext>
              </a:extLst>
            </p:cNvPr>
            <p:cNvSpPr/>
            <p:nvPr/>
          </p:nvSpPr>
          <p:spPr>
            <a:xfrm>
              <a:off x="7239000" y="4445000"/>
              <a:ext cx="4445000" cy="1016000"/>
            </a:xfrm>
            <a:custGeom>
              <a:avLst/>
              <a:gdLst>
                <a:gd name="connsiteX0" fmla="*/ 4369940 w 4445000"/>
                <a:gd name="connsiteY0" fmla="*/ 130 h 1016000"/>
                <a:gd name="connsiteX1" fmla="*/ 4446140 w 4445000"/>
                <a:gd name="connsiteY1" fmla="*/ 76330 h 1016000"/>
                <a:gd name="connsiteX2" fmla="*/ 4446140 w 4445000"/>
                <a:gd name="connsiteY2" fmla="*/ 939930 h 1016000"/>
                <a:gd name="connsiteX3" fmla="*/ 4369940 w 4445000"/>
                <a:gd name="connsiteY3" fmla="*/ 1016130 h 1016000"/>
                <a:gd name="connsiteX4" fmla="*/ 77340 w 4445000"/>
                <a:gd name="connsiteY4" fmla="*/ 1016130 h 1016000"/>
                <a:gd name="connsiteX5" fmla="*/ 1140 w 4445000"/>
                <a:gd name="connsiteY5" fmla="*/ 939930 h 1016000"/>
                <a:gd name="connsiteX6" fmla="*/ 1140 w 4445000"/>
                <a:gd name="connsiteY6" fmla="*/ 76330 h 1016000"/>
                <a:gd name="connsiteX7" fmla="*/ 77340 w 4445000"/>
                <a:gd name="connsiteY7" fmla="*/ 130 h 10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45000" h="1016000">
                  <a:moveTo>
                    <a:pt x="4369940" y="130"/>
                  </a:moveTo>
                  <a:cubicBezTo>
                    <a:pt x="4412025" y="130"/>
                    <a:pt x="4446140" y="34246"/>
                    <a:pt x="4446140" y="76330"/>
                  </a:cubicBezTo>
                  <a:lnTo>
                    <a:pt x="4446140" y="939930"/>
                  </a:lnTo>
                  <a:cubicBezTo>
                    <a:pt x="4446140" y="982014"/>
                    <a:pt x="4412025" y="1016130"/>
                    <a:pt x="4369940" y="1016130"/>
                  </a:cubicBezTo>
                  <a:lnTo>
                    <a:pt x="77340" y="1016130"/>
                  </a:lnTo>
                  <a:cubicBezTo>
                    <a:pt x="35256" y="1016130"/>
                    <a:pt x="1140" y="982014"/>
                    <a:pt x="1140" y="939930"/>
                  </a:cubicBezTo>
                  <a:lnTo>
                    <a:pt x="1140" y="76330"/>
                  </a:lnTo>
                  <a:cubicBezTo>
                    <a:pt x="1140" y="34246"/>
                    <a:pt x="35256" y="130"/>
                    <a:pt x="77340" y="130"/>
                  </a:cubicBezTo>
                  <a:close/>
                </a:path>
              </a:pathLst>
            </a:custGeom>
            <a:solidFill>
              <a:srgbClr val="FFFFFF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EEF9CE85-36F9-C464-571B-ACD45AACEBDF}"/>
                </a:ext>
              </a:extLst>
            </p:cNvPr>
            <p:cNvSpPr txBox="1"/>
            <p:nvPr/>
          </p:nvSpPr>
          <p:spPr>
            <a:xfrm>
              <a:off x="7306310" y="4532630"/>
              <a:ext cx="1479892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Segoe UI Emoji"/>
                  <a:rtl val="0"/>
                </a:rPr>
                <a:t>🔮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 </a:t>
              </a:r>
              <a:r>
                <a:rPr lang="ja-JP" altLang="en-US" sz="1050" b="1" spc="0" baseline="0">
                  <a:ln/>
                  <a:solidFill>
                    <a:srgbClr val="1E40AF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今後の展望と提言</a:t>
              </a:r>
            </a:p>
          </p:txBody>
        </p:sp>
        <p:sp>
          <p:nvSpPr>
            <p:cNvPr id="139" name="フリーフォーム: 図形 138">
              <a:extLst>
                <a:ext uri="{FF2B5EF4-FFF2-40B4-BE49-F238E27FC236}">
                  <a16:creationId xmlns:a16="http://schemas.microsoft.com/office/drawing/2014/main" id="{72E3A1A6-18F6-4479-F8AF-F5A23A06FE18}"/>
                </a:ext>
              </a:extLst>
            </p:cNvPr>
            <p:cNvSpPr/>
            <p:nvPr/>
          </p:nvSpPr>
          <p:spPr>
            <a:xfrm>
              <a:off x="7429500" y="4857750"/>
              <a:ext cx="63500" cy="63500"/>
            </a:xfrm>
            <a:custGeom>
              <a:avLst/>
              <a:gdLst>
                <a:gd name="connsiteX0" fmla="*/ 64640 w 63500"/>
                <a:gd name="connsiteY0" fmla="*/ 31880 h 63500"/>
                <a:gd name="connsiteX1" fmla="*/ 32890 w 63500"/>
                <a:gd name="connsiteY1" fmla="*/ 63630 h 63500"/>
                <a:gd name="connsiteX2" fmla="*/ 1140 w 63500"/>
                <a:gd name="connsiteY2" fmla="*/ 31880 h 63500"/>
                <a:gd name="connsiteX3" fmla="*/ 32890 w 63500"/>
                <a:gd name="connsiteY3" fmla="*/ 130 h 63500"/>
                <a:gd name="connsiteX4" fmla="*/ 64640 w 63500"/>
                <a:gd name="connsiteY4" fmla="*/ 3188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500" h="63500">
                  <a:moveTo>
                    <a:pt x="64640" y="31880"/>
                  </a:moveTo>
                  <a:cubicBezTo>
                    <a:pt x="64640" y="49415"/>
                    <a:pt x="50425" y="63630"/>
                    <a:pt x="32890" y="63630"/>
                  </a:cubicBezTo>
                  <a:cubicBezTo>
                    <a:pt x="15355" y="63630"/>
                    <a:pt x="1140" y="49415"/>
                    <a:pt x="1140" y="31880"/>
                  </a:cubicBezTo>
                  <a:cubicBezTo>
                    <a:pt x="1140" y="14345"/>
                    <a:pt x="15355" y="130"/>
                    <a:pt x="32890" y="130"/>
                  </a:cubicBezTo>
                  <a:cubicBezTo>
                    <a:pt x="50425" y="130"/>
                    <a:pt x="64640" y="14345"/>
                    <a:pt x="64640" y="31880"/>
                  </a:cubicBezTo>
                  <a:close/>
                </a:path>
              </a:pathLst>
            </a:custGeom>
            <a:solidFill>
              <a:srgbClr val="2563EB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40" name="テキスト ボックス 139">
              <a:extLst>
                <a:ext uri="{FF2B5EF4-FFF2-40B4-BE49-F238E27FC236}">
                  <a16:creationId xmlns:a16="http://schemas.microsoft.com/office/drawing/2014/main" id="{9CC706E8-CC46-64BC-ECE3-45607EDC59F9}"/>
                </a:ext>
              </a:extLst>
            </p:cNvPr>
            <p:cNvSpPr txBox="1"/>
            <p:nvPr/>
          </p:nvSpPr>
          <p:spPr>
            <a:xfrm>
              <a:off x="7465060" y="4792980"/>
              <a:ext cx="322235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契約の柔軟性確保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: 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経済変動や技術革新に対応できる仕組みの構築</a:t>
              </a:r>
            </a:p>
          </p:txBody>
        </p:sp>
        <p:sp>
          <p:nvSpPr>
            <p:cNvPr id="141" name="フリーフォーム: 図形 140">
              <a:extLst>
                <a:ext uri="{FF2B5EF4-FFF2-40B4-BE49-F238E27FC236}">
                  <a16:creationId xmlns:a16="http://schemas.microsoft.com/office/drawing/2014/main" id="{9CDB497C-537F-D143-2B35-39079FF797D0}"/>
                </a:ext>
              </a:extLst>
            </p:cNvPr>
            <p:cNvSpPr/>
            <p:nvPr/>
          </p:nvSpPr>
          <p:spPr>
            <a:xfrm>
              <a:off x="7429500" y="5048250"/>
              <a:ext cx="63500" cy="63500"/>
            </a:xfrm>
            <a:custGeom>
              <a:avLst/>
              <a:gdLst>
                <a:gd name="connsiteX0" fmla="*/ 64640 w 63500"/>
                <a:gd name="connsiteY0" fmla="*/ 31880 h 63500"/>
                <a:gd name="connsiteX1" fmla="*/ 32890 w 63500"/>
                <a:gd name="connsiteY1" fmla="*/ 63630 h 63500"/>
                <a:gd name="connsiteX2" fmla="*/ 1140 w 63500"/>
                <a:gd name="connsiteY2" fmla="*/ 31880 h 63500"/>
                <a:gd name="connsiteX3" fmla="*/ 32890 w 63500"/>
                <a:gd name="connsiteY3" fmla="*/ 130 h 63500"/>
                <a:gd name="connsiteX4" fmla="*/ 64640 w 63500"/>
                <a:gd name="connsiteY4" fmla="*/ 3188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500" h="63500">
                  <a:moveTo>
                    <a:pt x="64640" y="31880"/>
                  </a:moveTo>
                  <a:cubicBezTo>
                    <a:pt x="64640" y="49415"/>
                    <a:pt x="50425" y="63630"/>
                    <a:pt x="32890" y="63630"/>
                  </a:cubicBezTo>
                  <a:cubicBezTo>
                    <a:pt x="15355" y="63630"/>
                    <a:pt x="1140" y="49415"/>
                    <a:pt x="1140" y="31880"/>
                  </a:cubicBezTo>
                  <a:cubicBezTo>
                    <a:pt x="1140" y="14345"/>
                    <a:pt x="15355" y="130"/>
                    <a:pt x="32890" y="130"/>
                  </a:cubicBezTo>
                  <a:cubicBezTo>
                    <a:pt x="50425" y="130"/>
                    <a:pt x="64640" y="14345"/>
                    <a:pt x="64640" y="31880"/>
                  </a:cubicBezTo>
                  <a:close/>
                </a:path>
              </a:pathLst>
            </a:custGeom>
            <a:solidFill>
              <a:srgbClr val="2563EB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847275BF-62F7-FE5D-A6D4-A241ACE73969}"/>
                </a:ext>
              </a:extLst>
            </p:cNvPr>
            <p:cNvSpPr txBox="1"/>
            <p:nvPr/>
          </p:nvSpPr>
          <p:spPr>
            <a:xfrm>
              <a:off x="7465060" y="4983480"/>
              <a:ext cx="332494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民間参入促進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: 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収益性の低い案件でも参入障壁を下げる支援策の導入</a:t>
              </a:r>
            </a:p>
          </p:txBody>
        </p:sp>
        <p:sp>
          <p:nvSpPr>
            <p:cNvPr id="143" name="フリーフォーム: 図形 142">
              <a:extLst>
                <a:ext uri="{FF2B5EF4-FFF2-40B4-BE49-F238E27FC236}">
                  <a16:creationId xmlns:a16="http://schemas.microsoft.com/office/drawing/2014/main" id="{A3995532-8968-BF0A-EBA3-08B57FD8FB15}"/>
                </a:ext>
              </a:extLst>
            </p:cNvPr>
            <p:cNvSpPr/>
            <p:nvPr/>
          </p:nvSpPr>
          <p:spPr>
            <a:xfrm>
              <a:off x="7429500" y="5238750"/>
              <a:ext cx="63500" cy="63500"/>
            </a:xfrm>
            <a:custGeom>
              <a:avLst/>
              <a:gdLst>
                <a:gd name="connsiteX0" fmla="*/ 64640 w 63500"/>
                <a:gd name="connsiteY0" fmla="*/ 31880 h 63500"/>
                <a:gd name="connsiteX1" fmla="*/ 32890 w 63500"/>
                <a:gd name="connsiteY1" fmla="*/ 63630 h 63500"/>
                <a:gd name="connsiteX2" fmla="*/ 1140 w 63500"/>
                <a:gd name="connsiteY2" fmla="*/ 31880 h 63500"/>
                <a:gd name="connsiteX3" fmla="*/ 32890 w 63500"/>
                <a:gd name="connsiteY3" fmla="*/ 130 h 63500"/>
                <a:gd name="connsiteX4" fmla="*/ 64640 w 63500"/>
                <a:gd name="connsiteY4" fmla="*/ 3188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500" h="63500">
                  <a:moveTo>
                    <a:pt x="64640" y="31880"/>
                  </a:moveTo>
                  <a:cubicBezTo>
                    <a:pt x="64640" y="49415"/>
                    <a:pt x="50425" y="63630"/>
                    <a:pt x="32890" y="63630"/>
                  </a:cubicBezTo>
                  <a:cubicBezTo>
                    <a:pt x="15355" y="63630"/>
                    <a:pt x="1140" y="49415"/>
                    <a:pt x="1140" y="31880"/>
                  </a:cubicBezTo>
                  <a:cubicBezTo>
                    <a:pt x="1140" y="14345"/>
                    <a:pt x="15355" y="130"/>
                    <a:pt x="32890" y="130"/>
                  </a:cubicBezTo>
                  <a:cubicBezTo>
                    <a:pt x="50425" y="130"/>
                    <a:pt x="64640" y="14345"/>
                    <a:pt x="64640" y="31880"/>
                  </a:cubicBezTo>
                  <a:close/>
                </a:path>
              </a:pathLst>
            </a:custGeom>
            <a:solidFill>
              <a:srgbClr val="2563EB"/>
            </a:solidFill>
            <a:ln w="635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44" name="テキスト ボックス 143">
              <a:extLst>
                <a:ext uri="{FF2B5EF4-FFF2-40B4-BE49-F238E27FC236}">
                  <a16:creationId xmlns:a16="http://schemas.microsoft.com/office/drawing/2014/main" id="{0D990D91-727A-488D-B093-22CF7B4B2AB5}"/>
                </a:ext>
              </a:extLst>
            </p:cNvPr>
            <p:cNvSpPr txBox="1"/>
            <p:nvPr/>
          </p:nvSpPr>
          <p:spPr>
            <a:xfrm>
              <a:off x="7465060" y="5173980"/>
              <a:ext cx="278473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ＭＳ ゴシック"/>
                  <a:rtl val="0"/>
                </a:rPr>
                <a:t>環境・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SDGs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との調和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Arial"/>
                  <a:rtl val="0"/>
                </a:rPr>
                <a:t>: </a:t>
              </a:r>
              <a:r>
                <a:rPr lang="ja-JP" altLang="en-US" sz="800" b="1" spc="0" baseline="0">
                  <a:ln/>
                  <a:solidFill>
                    <a:srgbClr val="334155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Arial"/>
                  <a:sym typeface="ＭＳ ゴシック"/>
                  <a:rtl val="0"/>
                </a:rPr>
                <a:t>持続可能な官民連携モデルの構築</a:t>
              </a:r>
            </a:p>
          </p:txBody>
        </p:sp>
      </p:grpSp>
      <p:sp>
        <p:nvSpPr>
          <p:cNvPr id="145" name="フリーフォーム: 図形 144">
            <a:extLst>
              <a:ext uri="{FF2B5EF4-FFF2-40B4-BE49-F238E27FC236}">
                <a16:creationId xmlns:a16="http://schemas.microsoft.com/office/drawing/2014/main" id="{5634C627-2A12-E3E2-37FC-D71228C0B095}"/>
              </a:ext>
            </a:extLst>
          </p:cNvPr>
          <p:cNvSpPr/>
          <p:nvPr/>
        </p:nvSpPr>
        <p:spPr>
          <a:xfrm>
            <a:off x="0" y="6540500"/>
            <a:ext cx="12192000" cy="317500"/>
          </a:xfrm>
          <a:custGeom>
            <a:avLst/>
            <a:gdLst>
              <a:gd name="connsiteX0" fmla="*/ 0 w 12192000"/>
              <a:gd name="connsiteY0" fmla="*/ 0 h 317500"/>
              <a:gd name="connsiteX1" fmla="*/ 12192000 w 12192000"/>
              <a:gd name="connsiteY1" fmla="*/ 0 h 317500"/>
              <a:gd name="connsiteX2" fmla="*/ 12192000 w 12192000"/>
              <a:gd name="connsiteY2" fmla="*/ 317500 h 317500"/>
              <a:gd name="connsiteX3" fmla="*/ 0 w 12192000"/>
              <a:gd name="connsiteY3" fmla="*/ 317500 h 31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17500">
                <a:moveTo>
                  <a:pt x="0" y="0"/>
                </a:moveTo>
                <a:lnTo>
                  <a:pt x="12192000" y="0"/>
                </a:lnTo>
                <a:lnTo>
                  <a:pt x="12192000" y="317500"/>
                </a:lnTo>
                <a:lnTo>
                  <a:pt x="0" y="317500"/>
                </a:lnTo>
                <a:close/>
              </a:path>
            </a:pathLst>
          </a:custGeom>
          <a:solidFill>
            <a:srgbClr val="F8FAFC"/>
          </a:soli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 sz="12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7316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529</Words>
  <PresentationFormat>ワイド画面</PresentationFormat>
  <Paragraphs>77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2025-03-19T02:45:28Z</dcterms:created>
  <dcterms:modified xsi:type="dcterms:W3CDTF">2025-03-19T02:50:02Z</dcterms:modified>
</cp:coreProperties>
</file>